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9" r:id="rId1"/>
    <p:sldMasterId id="2147483671" r:id="rId2"/>
  </p:sldMasterIdLst>
  <p:notesMasterIdLst>
    <p:notesMasterId r:id="rId12"/>
  </p:notesMasterIdLst>
  <p:handoutMasterIdLst>
    <p:handoutMasterId r:id="rId13"/>
  </p:handoutMasterIdLst>
  <p:sldIdLst>
    <p:sldId id="324" r:id="rId3"/>
    <p:sldId id="326" r:id="rId4"/>
    <p:sldId id="325" r:id="rId5"/>
    <p:sldId id="323" r:id="rId6"/>
    <p:sldId id="327" r:id="rId7"/>
    <p:sldId id="328" r:id="rId8"/>
    <p:sldId id="329" r:id="rId9"/>
    <p:sldId id="330" r:id="rId10"/>
    <p:sldId id="332"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AF674E0-1AE7-E044-9CE2-F8BB80E7D18A}">
          <p14:sldIdLst>
            <p14:sldId id="324"/>
            <p14:sldId id="326"/>
            <p14:sldId id="325"/>
            <p14:sldId id="323"/>
            <p14:sldId id="327"/>
            <p14:sldId id="328"/>
            <p14:sldId id="329"/>
            <p14:sldId id="330"/>
            <p14:sldId id="3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rancis Cram"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845"/>
    <a:srgbClr val="D9E127"/>
    <a:srgbClr val="024A15"/>
    <a:srgbClr val="F4D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1950D0-A4CB-49B1-9FA4-8083D08C6A95}">
  <a:tblStyle styleId="{7D1950D0-A4CB-49B1-9FA4-8083D08C6A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5654EF-1B16-4CCF-9CA3-B51A47CF56CD}"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8954" autoAdjust="0"/>
  </p:normalViewPr>
  <p:slideViewPr>
    <p:cSldViewPr snapToGrid="0">
      <p:cViewPr>
        <p:scale>
          <a:sx n="90" d="100"/>
          <a:sy n="90" d="100"/>
        </p:scale>
        <p:origin x="1494" y="82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A5DA1-7F29-AB4B-9158-9B784883CCC7}" type="datetimeFigureOut">
              <a:rPr lang="en-US" smtClean="0"/>
              <a:t>6/10/2019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284D01-17A4-3A41-B799-0079B9064B08}" type="slidenum">
              <a:rPr lang="en-US" smtClean="0"/>
              <a:t>‹#›</a:t>
            </a:fld>
            <a:endParaRPr lang="en-US"/>
          </a:p>
        </p:txBody>
      </p:sp>
    </p:spTree>
    <p:extLst>
      <p:ext uri="{BB962C8B-B14F-4D97-AF65-F5344CB8AC3E}">
        <p14:creationId xmlns:p14="http://schemas.microsoft.com/office/powerpoint/2010/main" val="29096356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35259278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GB" dirty="0"/>
          </a:p>
        </p:txBody>
      </p:sp>
    </p:spTree>
    <p:extLst>
      <p:ext uri="{BB962C8B-B14F-4D97-AF65-F5344CB8AC3E}">
        <p14:creationId xmlns:p14="http://schemas.microsoft.com/office/powerpoint/2010/main" val="97032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7198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b="1" i="0" u="none" strike="noStrike" cap="none" dirty="0">
                <a:solidFill>
                  <a:srgbClr val="000000"/>
                </a:solidFill>
                <a:latin typeface="Arial"/>
                <a:cs typeface="Arial"/>
                <a:sym typeface="Arial"/>
              </a:rPr>
              <a:t>Visualise OUR SOLUTION </a:t>
            </a:r>
            <a:endParaRPr lang="en-GB" sz="1100" b="0" i="0" u="none" strike="noStrike" cap="none" dirty="0">
              <a:solidFill>
                <a:srgbClr val="000000"/>
              </a:solidFill>
              <a:latin typeface="Arial"/>
              <a:cs typeface="Arial"/>
              <a:sym typeface="Arial"/>
            </a:endParaRPr>
          </a:p>
          <a:p>
            <a:pPr marL="139700" indent="0">
              <a:buNone/>
            </a:pPr>
            <a:endParaRPr lang="en-GB" sz="1100" b="0" i="0" u="none" strike="noStrike" cap="none" dirty="0">
              <a:solidFill>
                <a:srgbClr val="000000"/>
              </a:solidFill>
              <a:latin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b="0" i="0" u="none" strike="noStrike" cap="none" dirty="0">
                <a:solidFill>
                  <a:srgbClr val="000000"/>
                </a:solidFill>
                <a:latin typeface="Arial"/>
                <a:cs typeface="Arial"/>
                <a:sym typeface="Arial"/>
              </a:rPr>
              <a:t>Our vision is to bring the simple, up-to-date, basic information and data to you via whatever the device and so simply that everyone can use it. </a:t>
            </a:r>
          </a:p>
          <a:p>
            <a:pPr marL="139700" indent="0">
              <a:buNone/>
            </a:pPr>
            <a:r>
              <a:rPr lang="en-GB" sz="1100" b="0" i="0" u="none" strike="noStrike" cap="none" dirty="0">
                <a:solidFill>
                  <a:srgbClr val="000000"/>
                </a:solidFill>
                <a:latin typeface="Arial"/>
                <a:cs typeface="Arial"/>
                <a:sym typeface="Arial"/>
              </a:rPr>
              <a:t>We want to compile data and information from</a:t>
            </a:r>
            <a:r>
              <a:rPr lang="en-US" dirty="0"/>
              <a:t> regulatory agencies, operators and news services in one place – with a GIS format</a:t>
            </a:r>
            <a:endParaRPr lang="en-GB" sz="1100" b="0" i="0" u="none" strike="noStrike" cap="none" dirty="0">
              <a:solidFill>
                <a:srgbClr val="000000"/>
              </a:solidFill>
              <a:latin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b="0" i="0" u="none" strike="noStrike" cap="none" dirty="0">
                <a:solidFill>
                  <a:srgbClr val="000000"/>
                </a:solidFill>
                <a:latin typeface="Arial"/>
                <a:cs typeface="Arial"/>
                <a:sym typeface="Arial"/>
              </a:rPr>
              <a:t>We and to operate just a little bit more openly. We want to make your lives just a little bit easier,  you know where the data comes from and how good it is. </a:t>
            </a:r>
          </a:p>
          <a:p>
            <a:pPr marL="139700" indent="0">
              <a:buNone/>
            </a:pPr>
            <a:r>
              <a:rPr lang="en-US" sz="1100" b="0" i="0" u="none" strike="noStrike" cap="none" dirty="0">
                <a:solidFill>
                  <a:srgbClr val="000000"/>
                </a:solidFill>
                <a:effectLst/>
                <a:latin typeface="Arial"/>
                <a:ea typeface="Arial"/>
                <a:cs typeface="Arial"/>
                <a:sym typeface="Arial"/>
              </a:rPr>
              <a:t>Open data is everywhere, revolutionizing government services around the world and changing how public services are delivered, how communities work together and how business is conducted. Open Data is everywhere in our society, yet companies in our business are still paying hundreds of thousands for proprietary data sets. </a:t>
            </a:r>
            <a:endParaRPr lang="en-GB"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98265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5646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3887" y="1282305"/>
            <a:ext cx="7886700" cy="2139600"/>
          </a:xfrm>
          <a:prstGeom prst="rect">
            <a:avLst/>
          </a:prstGeom>
          <a:noFill/>
          <a:ln>
            <a:noFill/>
          </a:ln>
        </p:spPr>
        <p:txBody>
          <a:bodyPr spcFirstLastPara="1" wrap="square" lIns="156650" tIns="78300" rIns="156650" bIns="78300" anchor="b" anchorCtr="0"/>
          <a:lstStyle>
            <a:lvl1pPr marR="0" lvl="0" algn="l" rtl="0">
              <a:lnSpc>
                <a:spcPct val="90000"/>
              </a:lnSpc>
              <a:spcBef>
                <a:spcPts val="0"/>
              </a:spcBef>
              <a:spcAft>
                <a:spcPts val="0"/>
              </a:spcAft>
              <a:buClr>
                <a:schemeClr val="dk1"/>
              </a:buClr>
              <a:buSzPts val="4300"/>
              <a:buFont typeface="Calibri"/>
              <a:buNone/>
              <a:defRPr sz="4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75" name="Google Shape;75;p17"/>
          <p:cNvSpPr txBox="1">
            <a:spLocks noGrp="1"/>
          </p:cNvSpPr>
          <p:nvPr>
            <p:ph type="body" idx="1"/>
          </p:nvPr>
        </p:nvSpPr>
        <p:spPr>
          <a:xfrm>
            <a:off x="623887" y="3442098"/>
            <a:ext cx="7886700" cy="1125000"/>
          </a:xfrm>
          <a:prstGeom prst="rect">
            <a:avLst/>
          </a:prstGeom>
          <a:noFill/>
          <a:ln>
            <a:noFill/>
          </a:ln>
        </p:spPr>
        <p:txBody>
          <a:bodyPr spcFirstLastPara="1" wrap="square" lIns="156650" tIns="78300" rIns="156650" bIns="78300" anchor="t" anchorCtr="0"/>
          <a:lstStyle>
            <a:lvl1pPr marL="457200" marR="0" lvl="0" indent="-228600" algn="l" rtl="0">
              <a:lnSpc>
                <a:spcPct val="90000"/>
              </a:lnSpc>
              <a:spcBef>
                <a:spcPts val="700"/>
              </a:spcBef>
              <a:spcAft>
                <a:spcPts val="0"/>
              </a:spcAft>
              <a:buClr>
                <a:srgbClr val="888888"/>
              </a:buClr>
              <a:buSzPts val="1700"/>
              <a:buFont typeface="Arial"/>
              <a:buNone/>
              <a:defRPr sz="17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9pPr>
          </a:lstStyle>
          <a:p>
            <a:pPr lvl="0"/>
            <a:r>
              <a:rPr lang="en-GB"/>
              <a:t>Click to edit Master text styles</a:t>
            </a:r>
          </a:p>
        </p:txBody>
      </p:sp>
      <p:sp>
        <p:nvSpPr>
          <p:cNvPr id="76" name="Google Shape;76;p17"/>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629841" y="919238"/>
            <a:ext cx="2949000" cy="623660"/>
          </a:xfrm>
          <a:prstGeom prst="rect">
            <a:avLst/>
          </a:prstGeom>
          <a:noFill/>
          <a:ln>
            <a:noFill/>
          </a:ln>
        </p:spPr>
        <p:txBody>
          <a:bodyPr spcFirstLastPara="1" wrap="square" lIns="156650" tIns="78300" rIns="156650" bIns="78300" anchor="b" anchorCtr="0"/>
          <a:lstStyle>
            <a:lvl1pPr marR="0" lvl="0" algn="l" rtl="0">
              <a:lnSpc>
                <a:spcPct val="90000"/>
              </a:lnSpc>
              <a:spcBef>
                <a:spcPts val="0"/>
              </a:spcBef>
              <a:spcAft>
                <a:spcPts val="0"/>
              </a:spcAft>
              <a:buClr>
                <a:schemeClr val="dk1"/>
              </a:buClr>
              <a:buSzPts val="2300"/>
              <a:buFont typeface="Calibri"/>
              <a:buNone/>
              <a:defRPr sz="2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109" name="Google Shape;109;p22"/>
          <p:cNvSpPr>
            <a:spLocks noGrp="1"/>
          </p:cNvSpPr>
          <p:nvPr>
            <p:ph type="pic" idx="2"/>
          </p:nvPr>
        </p:nvSpPr>
        <p:spPr>
          <a:xfrm>
            <a:off x="3887391" y="919238"/>
            <a:ext cx="4629300" cy="3476229"/>
          </a:xfrm>
          <a:prstGeom prst="rect">
            <a:avLst/>
          </a:prstGeom>
          <a:noFill/>
          <a:ln>
            <a:noFill/>
          </a:ln>
        </p:spPr>
        <p:txBody>
          <a:bodyPr spcFirstLastPara="1" wrap="square" lIns="156650" tIns="78300" rIns="156650" bIns="78300" anchor="t" anchorCtr="0"/>
          <a:lstStyle>
            <a:lvl1pPr marR="0" lvl="0" algn="l" rtl="0">
              <a:lnSpc>
                <a:spcPct val="90000"/>
              </a:lnSpc>
              <a:spcBef>
                <a:spcPts val="700"/>
              </a:spcBef>
              <a:spcAft>
                <a:spcPts val="0"/>
              </a:spcAft>
              <a:buClr>
                <a:schemeClr val="dk1"/>
              </a:buClr>
              <a:buSzPts val="2300"/>
              <a:buFont typeface="Arial"/>
              <a:buNone/>
              <a:defRPr sz="23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700"/>
              <a:buFont typeface="Arial"/>
              <a:buNone/>
              <a:defRPr sz="17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9pPr>
          </a:lstStyle>
          <a:p>
            <a:r>
              <a:rPr lang="en-GB"/>
              <a:t>Drag picture to placeholder or click icon to add</a:t>
            </a:r>
            <a:endParaRPr/>
          </a:p>
        </p:txBody>
      </p:sp>
      <p:sp>
        <p:nvSpPr>
          <p:cNvPr id="110" name="Google Shape;110;p22"/>
          <p:cNvSpPr txBox="1">
            <a:spLocks noGrp="1"/>
          </p:cNvSpPr>
          <p:nvPr>
            <p:ph type="body" idx="1"/>
          </p:nvPr>
        </p:nvSpPr>
        <p:spPr>
          <a:xfrm>
            <a:off x="629841" y="1543050"/>
            <a:ext cx="2949000" cy="2859000"/>
          </a:xfrm>
          <a:prstGeom prst="rect">
            <a:avLst/>
          </a:prstGeom>
          <a:noFill/>
          <a:ln>
            <a:noFill/>
          </a:ln>
        </p:spPr>
        <p:txBody>
          <a:bodyPr spcFirstLastPara="1" wrap="square" lIns="156650" tIns="78300" rIns="156650" bIns="78300" anchor="t" anchorCtr="0"/>
          <a:lstStyle>
            <a:lvl1pPr marL="457200" marR="0" lvl="0" indent="-228600" algn="l" rtl="0">
              <a:lnSpc>
                <a:spcPct val="90000"/>
              </a:lnSpc>
              <a:spcBef>
                <a:spcPts val="7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111" name="Google Shape;111;p22"/>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12" name="Google Shape;112;p22"/>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13" name="Google Shape;113;p22"/>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0" name="Text"/>
          <p:cNvSpPr>
            <a:spLocks noGrp="1"/>
          </p:cNvSpPr>
          <p:nvPr>
            <p:ph type="body" sz="quarter" idx="13"/>
          </p:nvPr>
        </p:nvSpPr>
        <p:spPr>
          <a:xfrm>
            <a:off x="2507673" y="138584"/>
            <a:ext cx="5636202" cy="337666"/>
          </a:xfrm>
          <a:prstGeom prst="rect">
            <a:avLst/>
          </a:prstGeom>
        </p:spPr>
        <p:txBody>
          <a:bodyPr wrap="square" anchor="b">
            <a:spAutoFit/>
          </a:bodyPr>
          <a:lstStyle>
            <a:lvl1pPr marL="0" indent="0" defTabSz="242888">
              <a:lnSpc>
                <a:spcPct val="80000"/>
              </a:lnSpc>
              <a:spcBef>
                <a:spcPts val="0"/>
              </a:spcBef>
              <a:buClrTx/>
              <a:buSzTx/>
              <a:buFontTx/>
              <a:buNone/>
              <a:defRPr sz="1400" cap="none" spc="68">
                <a:solidFill>
                  <a:schemeClr val="bg1"/>
                </a:solidFill>
                <a:latin typeface="Bahnschrift SemiBold" panose="020B0502040204020203" pitchFamily="34" charset="0"/>
                <a:ea typeface="Bahnschrift SemiBold" panose="020B0502040204020203" pitchFamily="34" charset="0"/>
                <a:cs typeface="Bahnschrift SemiBold" panose="020B0502040204020203" pitchFamily="34" charset="0"/>
                <a:sym typeface="DIN Alternate"/>
              </a:defRPr>
            </a:lvl1pPr>
          </a:lstStyle>
          <a:p>
            <a:endParaRPr lang="en-GB" dirty="0"/>
          </a:p>
        </p:txBody>
      </p:sp>
      <p:sp>
        <p:nvSpPr>
          <p:cNvPr id="81" name="Title Text"/>
          <p:cNvSpPr>
            <a:spLocks noGrp="1"/>
          </p:cNvSpPr>
          <p:nvPr>
            <p:ph type="title"/>
          </p:nvPr>
        </p:nvSpPr>
        <p:spPr>
          <a:xfrm>
            <a:off x="285750" y="4331352"/>
            <a:ext cx="8572500" cy="381000"/>
          </a:xfrm>
          <a:prstGeom prst="rect">
            <a:avLst/>
          </a:prstGeom>
        </p:spPr>
        <p:txBody>
          <a:bodyPr lIns="34290" tIns="17145" rIns="34290" bIns="17145"/>
          <a:lstStyle>
            <a:lvl1pPr>
              <a:defRPr>
                <a:latin typeface="Bahnschrift" panose="020B0502040204020203" pitchFamily="34" charset="0"/>
              </a:defRPr>
            </a:lvl1pPr>
          </a:lstStyle>
          <a:p>
            <a:r>
              <a:rPr dirty="0"/>
              <a:t>Title Text</a:t>
            </a:r>
          </a:p>
        </p:txBody>
      </p:sp>
      <p:sp>
        <p:nvSpPr>
          <p:cNvPr id="82" name="Body Level One…"/>
          <p:cNvSpPr>
            <a:spLocks noGrp="1"/>
          </p:cNvSpPr>
          <p:nvPr>
            <p:ph type="body" idx="1"/>
          </p:nvPr>
        </p:nvSpPr>
        <p:spPr>
          <a:xfrm>
            <a:off x="285750" y="924876"/>
            <a:ext cx="8572500" cy="3219450"/>
          </a:xfrm>
          <a:prstGeom prst="rect">
            <a:avLst/>
          </a:prstGeom>
        </p:spPr>
        <p:txBody>
          <a:bodyPr/>
          <a:lstStyle>
            <a:lvl1pPr marL="233363" indent="-233363">
              <a:buClr>
                <a:srgbClr val="C7AF40"/>
              </a:buClr>
              <a:buChar char="▸"/>
              <a:defRPr>
                <a:latin typeface="Bahnschrift" panose="020B0502040204020203" pitchFamily="34" charset="0"/>
              </a:defRPr>
            </a:lvl1pPr>
            <a:lvl2pPr>
              <a:buClr>
                <a:srgbClr val="C7AF40"/>
              </a:buClr>
              <a:buChar char="▸"/>
              <a:defRPr>
                <a:latin typeface="Bahnschrift" panose="020B0502040204020203" pitchFamily="34" charset="0"/>
              </a:defRPr>
            </a:lvl2pPr>
            <a:lvl3pPr>
              <a:buClr>
                <a:srgbClr val="C7AF40"/>
              </a:buClr>
              <a:buChar char="▸"/>
              <a:defRPr>
                <a:latin typeface="Bahnschrift" panose="020B0502040204020203" pitchFamily="34" charset="0"/>
              </a:defRPr>
            </a:lvl3pPr>
            <a:lvl4pPr>
              <a:buClr>
                <a:srgbClr val="C7AF40"/>
              </a:buClr>
              <a:buChar char="▸"/>
              <a:defRPr>
                <a:latin typeface="Bahnschrift" panose="020B0502040204020203" pitchFamily="34" charset="0"/>
              </a:defRPr>
            </a:lvl4pPr>
            <a:lvl5pPr>
              <a:buClr>
                <a:srgbClr val="C7AF40"/>
              </a:buClr>
              <a:buChar char="▸"/>
              <a:defRPr>
                <a:latin typeface="Bahnschrift" panose="020B0502040204020203"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75329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3887" y="1282305"/>
            <a:ext cx="7886700" cy="2139600"/>
          </a:xfrm>
          <a:prstGeom prst="rect">
            <a:avLst/>
          </a:prstGeom>
          <a:noFill/>
          <a:ln>
            <a:noFill/>
          </a:ln>
        </p:spPr>
        <p:txBody>
          <a:bodyPr spcFirstLastPara="1" wrap="square" lIns="156650" tIns="78300" rIns="156650" bIns="78300" anchor="b" anchorCtr="0"/>
          <a:lstStyle>
            <a:lvl1pPr marR="0" lvl="0" algn="l" rtl="0">
              <a:lnSpc>
                <a:spcPct val="90000"/>
              </a:lnSpc>
              <a:spcBef>
                <a:spcPts val="0"/>
              </a:spcBef>
              <a:spcAft>
                <a:spcPts val="0"/>
              </a:spcAft>
              <a:buClr>
                <a:schemeClr val="dk1"/>
              </a:buClr>
              <a:buSzPts val="4300"/>
              <a:buFont typeface="Calibri"/>
              <a:buNone/>
              <a:defRPr sz="4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75" name="Google Shape;75;p17"/>
          <p:cNvSpPr txBox="1">
            <a:spLocks noGrp="1"/>
          </p:cNvSpPr>
          <p:nvPr>
            <p:ph type="body" idx="1"/>
          </p:nvPr>
        </p:nvSpPr>
        <p:spPr>
          <a:xfrm>
            <a:off x="623887" y="3442098"/>
            <a:ext cx="7886700" cy="1125000"/>
          </a:xfrm>
          <a:prstGeom prst="rect">
            <a:avLst/>
          </a:prstGeom>
          <a:noFill/>
          <a:ln>
            <a:noFill/>
          </a:ln>
        </p:spPr>
        <p:txBody>
          <a:bodyPr spcFirstLastPara="1" wrap="square" lIns="156650" tIns="78300" rIns="156650" bIns="78300" anchor="t" anchorCtr="0"/>
          <a:lstStyle>
            <a:lvl1pPr marL="457200" marR="0" lvl="0" indent="-228600" algn="l" rtl="0">
              <a:lnSpc>
                <a:spcPct val="90000"/>
              </a:lnSpc>
              <a:spcBef>
                <a:spcPts val="700"/>
              </a:spcBef>
              <a:spcAft>
                <a:spcPts val="0"/>
              </a:spcAft>
              <a:buClr>
                <a:srgbClr val="888888"/>
              </a:buClr>
              <a:buSzPts val="1700"/>
              <a:buFont typeface="Arial"/>
              <a:buNone/>
              <a:defRPr sz="17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9pPr>
          </a:lstStyle>
          <a:p>
            <a:pPr lvl="0"/>
            <a:r>
              <a:rPr lang="en-GB"/>
              <a:t>Click to edit Master text styles</a:t>
            </a:r>
          </a:p>
        </p:txBody>
      </p:sp>
      <p:sp>
        <p:nvSpPr>
          <p:cNvPr id="76" name="Google Shape;76;p17"/>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186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Shape 79"/>
        <p:cNvGrpSpPr/>
        <p:nvPr/>
      </p:nvGrpSpPr>
      <p:grpSpPr>
        <a:xfrm>
          <a:off x="0" y="0"/>
          <a:ext cx="0" cy="0"/>
          <a:chOff x="0" y="0"/>
          <a:chExt cx="0" cy="0"/>
        </a:xfrm>
      </p:grpSpPr>
      <p:sp>
        <p:nvSpPr>
          <p:cNvPr id="81" name="Google Shape;81;p18"/>
          <p:cNvSpPr txBox="1">
            <a:spLocks noGrp="1"/>
          </p:cNvSpPr>
          <p:nvPr>
            <p:ph type="body" idx="1"/>
          </p:nvPr>
        </p:nvSpPr>
        <p:spPr>
          <a:xfrm>
            <a:off x="628650" y="1064381"/>
            <a:ext cx="3886500" cy="3568537"/>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82" name="Google Shape;82;p18"/>
          <p:cNvSpPr txBox="1">
            <a:spLocks noGrp="1"/>
          </p:cNvSpPr>
          <p:nvPr>
            <p:ph type="body" idx="2"/>
          </p:nvPr>
        </p:nvSpPr>
        <p:spPr>
          <a:xfrm>
            <a:off x="4629150" y="1064381"/>
            <a:ext cx="3886500" cy="3568537"/>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83" name="Google Shape;83;p18"/>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1841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reserve="1" userDrawn="1">
  <p:cSld name="Comparison">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54031" y="769749"/>
            <a:ext cx="7886700" cy="994500"/>
          </a:xfrm>
          <a:prstGeom prst="rect">
            <a:avLst/>
          </a:prstGeom>
          <a:noFill/>
          <a:ln>
            <a:noFill/>
          </a:ln>
        </p:spPr>
        <p:txBody>
          <a:bodyPr spcFirstLastPara="1" wrap="square" lIns="156650" tIns="78300" rIns="156650" bIns="78300" anchor="ctr" anchorCtr="0"/>
          <a:lstStyle>
            <a:lvl1pPr marR="0" lvl="0" algn="l" rtl="0">
              <a:lnSpc>
                <a:spcPct val="90000"/>
              </a:lnSpc>
              <a:spcBef>
                <a:spcPts val="0"/>
              </a:spcBef>
              <a:spcAft>
                <a:spcPts val="0"/>
              </a:spcAft>
              <a:buClr>
                <a:schemeClr val="dk1"/>
              </a:buClr>
              <a:buSzPts val="3100"/>
              <a:buFont typeface="Calibri"/>
              <a:buNone/>
              <a:defRPr sz="31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89" name="Google Shape;89;p19"/>
          <p:cNvSpPr txBox="1">
            <a:spLocks noGrp="1"/>
          </p:cNvSpPr>
          <p:nvPr>
            <p:ph type="body" idx="2"/>
          </p:nvPr>
        </p:nvSpPr>
        <p:spPr>
          <a:xfrm>
            <a:off x="629841" y="1878806"/>
            <a:ext cx="3868500" cy="2763300"/>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91" name="Google Shape;91;p19"/>
          <p:cNvSpPr txBox="1">
            <a:spLocks noGrp="1"/>
          </p:cNvSpPr>
          <p:nvPr>
            <p:ph type="body" idx="4"/>
          </p:nvPr>
        </p:nvSpPr>
        <p:spPr>
          <a:xfrm>
            <a:off x="4629150" y="1878806"/>
            <a:ext cx="3887400" cy="2763300"/>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92" name="Google Shape;92;p19"/>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94" name="Google Shape;94;p19"/>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309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629841" y="907143"/>
            <a:ext cx="2949000" cy="635756"/>
          </a:xfrm>
          <a:prstGeom prst="rect">
            <a:avLst/>
          </a:prstGeom>
          <a:noFill/>
          <a:ln>
            <a:noFill/>
          </a:ln>
        </p:spPr>
        <p:txBody>
          <a:bodyPr spcFirstLastPara="1" wrap="square" lIns="156650" tIns="78300" rIns="156650" bIns="78300" anchor="b" anchorCtr="0"/>
          <a:lstStyle>
            <a:lvl1pPr marR="0" lvl="0" algn="l" rtl="0">
              <a:lnSpc>
                <a:spcPct val="90000"/>
              </a:lnSpc>
              <a:spcBef>
                <a:spcPts val="0"/>
              </a:spcBef>
              <a:spcAft>
                <a:spcPts val="0"/>
              </a:spcAft>
              <a:buClr>
                <a:schemeClr val="dk1"/>
              </a:buClr>
              <a:buSzPts val="2300"/>
              <a:buFont typeface="Calibri"/>
              <a:buNone/>
              <a:defRPr sz="2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102" name="Google Shape;102;p21"/>
          <p:cNvSpPr txBox="1">
            <a:spLocks noGrp="1"/>
          </p:cNvSpPr>
          <p:nvPr>
            <p:ph type="body" idx="1"/>
          </p:nvPr>
        </p:nvSpPr>
        <p:spPr>
          <a:xfrm>
            <a:off x="3887391" y="907143"/>
            <a:ext cx="4629300" cy="3488324"/>
          </a:xfrm>
          <a:prstGeom prst="rect">
            <a:avLst/>
          </a:prstGeom>
          <a:noFill/>
          <a:ln>
            <a:noFill/>
          </a:ln>
        </p:spPr>
        <p:txBody>
          <a:bodyPr spcFirstLastPara="1" wrap="square" lIns="156650" tIns="78300" rIns="156650" bIns="78300" anchor="t" anchorCtr="0"/>
          <a:lstStyle>
            <a:lvl1pPr marL="457200" marR="0" lvl="0" indent="-374650" algn="l" rtl="0">
              <a:lnSpc>
                <a:spcPct val="90000"/>
              </a:lnSpc>
              <a:spcBef>
                <a:spcPts val="7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103" name="Google Shape;103;p21"/>
          <p:cNvSpPr txBox="1">
            <a:spLocks noGrp="1"/>
          </p:cNvSpPr>
          <p:nvPr>
            <p:ph type="body" idx="2"/>
          </p:nvPr>
        </p:nvSpPr>
        <p:spPr>
          <a:xfrm>
            <a:off x="629841" y="1543050"/>
            <a:ext cx="2949000" cy="2859000"/>
          </a:xfrm>
          <a:prstGeom prst="rect">
            <a:avLst/>
          </a:prstGeom>
          <a:noFill/>
          <a:ln>
            <a:noFill/>
          </a:ln>
        </p:spPr>
        <p:txBody>
          <a:bodyPr spcFirstLastPara="1" wrap="square" lIns="156650" tIns="78300" rIns="156650" bIns="78300" anchor="t" anchorCtr="0"/>
          <a:lstStyle>
            <a:lvl1pPr marL="457200" marR="0" lvl="0" indent="-228600" algn="l" rtl="0">
              <a:lnSpc>
                <a:spcPct val="90000"/>
              </a:lnSpc>
              <a:spcBef>
                <a:spcPts val="7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104" name="Google Shape;104;p21"/>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06" name="Google Shape;106;p21"/>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14522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629841" y="919238"/>
            <a:ext cx="2949000" cy="623660"/>
          </a:xfrm>
          <a:prstGeom prst="rect">
            <a:avLst/>
          </a:prstGeom>
          <a:noFill/>
          <a:ln>
            <a:noFill/>
          </a:ln>
        </p:spPr>
        <p:txBody>
          <a:bodyPr spcFirstLastPara="1" wrap="square" lIns="156650" tIns="78300" rIns="156650" bIns="78300" anchor="b" anchorCtr="0"/>
          <a:lstStyle>
            <a:lvl1pPr marR="0" lvl="0" algn="l" rtl="0">
              <a:lnSpc>
                <a:spcPct val="90000"/>
              </a:lnSpc>
              <a:spcBef>
                <a:spcPts val="0"/>
              </a:spcBef>
              <a:spcAft>
                <a:spcPts val="0"/>
              </a:spcAft>
              <a:buClr>
                <a:schemeClr val="dk1"/>
              </a:buClr>
              <a:buSzPts val="2300"/>
              <a:buFont typeface="Calibri"/>
              <a:buNone/>
              <a:defRPr sz="2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3100"/>
            </a:lvl2pPr>
            <a:lvl3pPr lvl="2" rtl="0">
              <a:spcBef>
                <a:spcPts val="0"/>
              </a:spcBef>
              <a:spcAft>
                <a:spcPts val="0"/>
              </a:spcAft>
              <a:buSzPts val="2400"/>
              <a:buNone/>
              <a:defRPr sz="3100"/>
            </a:lvl3pPr>
            <a:lvl4pPr lvl="3" rtl="0">
              <a:spcBef>
                <a:spcPts val="0"/>
              </a:spcBef>
              <a:spcAft>
                <a:spcPts val="0"/>
              </a:spcAft>
              <a:buSzPts val="2400"/>
              <a:buNone/>
              <a:defRPr sz="3100"/>
            </a:lvl4pPr>
            <a:lvl5pPr lvl="4" rtl="0">
              <a:spcBef>
                <a:spcPts val="0"/>
              </a:spcBef>
              <a:spcAft>
                <a:spcPts val="0"/>
              </a:spcAft>
              <a:buSzPts val="2400"/>
              <a:buNone/>
              <a:defRPr sz="3100"/>
            </a:lvl5pPr>
            <a:lvl6pPr lvl="5" rtl="0">
              <a:spcBef>
                <a:spcPts val="0"/>
              </a:spcBef>
              <a:spcAft>
                <a:spcPts val="0"/>
              </a:spcAft>
              <a:buSzPts val="2400"/>
              <a:buNone/>
              <a:defRPr sz="3100"/>
            </a:lvl6pPr>
            <a:lvl7pPr lvl="6" rtl="0">
              <a:spcBef>
                <a:spcPts val="0"/>
              </a:spcBef>
              <a:spcAft>
                <a:spcPts val="0"/>
              </a:spcAft>
              <a:buSzPts val="2400"/>
              <a:buNone/>
              <a:defRPr sz="3100"/>
            </a:lvl7pPr>
            <a:lvl8pPr lvl="7" rtl="0">
              <a:spcBef>
                <a:spcPts val="0"/>
              </a:spcBef>
              <a:spcAft>
                <a:spcPts val="0"/>
              </a:spcAft>
              <a:buSzPts val="2400"/>
              <a:buNone/>
              <a:defRPr sz="3100"/>
            </a:lvl8pPr>
            <a:lvl9pPr lvl="8" rtl="0">
              <a:spcBef>
                <a:spcPts val="0"/>
              </a:spcBef>
              <a:spcAft>
                <a:spcPts val="0"/>
              </a:spcAft>
              <a:buSzPts val="2400"/>
              <a:buNone/>
              <a:defRPr sz="3100"/>
            </a:lvl9pPr>
          </a:lstStyle>
          <a:p>
            <a:r>
              <a:rPr lang="en-GB"/>
              <a:t>Click to edit Master title style</a:t>
            </a:r>
            <a:endParaRPr/>
          </a:p>
        </p:txBody>
      </p:sp>
      <p:sp>
        <p:nvSpPr>
          <p:cNvPr id="109" name="Google Shape;109;p22"/>
          <p:cNvSpPr>
            <a:spLocks noGrp="1"/>
          </p:cNvSpPr>
          <p:nvPr>
            <p:ph type="pic" idx="2"/>
          </p:nvPr>
        </p:nvSpPr>
        <p:spPr>
          <a:xfrm>
            <a:off x="3887391" y="919238"/>
            <a:ext cx="4629300" cy="3476229"/>
          </a:xfrm>
          <a:prstGeom prst="rect">
            <a:avLst/>
          </a:prstGeom>
          <a:noFill/>
          <a:ln>
            <a:noFill/>
          </a:ln>
        </p:spPr>
        <p:txBody>
          <a:bodyPr spcFirstLastPara="1" wrap="square" lIns="156650" tIns="78300" rIns="156650" bIns="78300" anchor="t" anchorCtr="0"/>
          <a:lstStyle>
            <a:lvl1pPr marR="0" lvl="0" algn="l" rtl="0">
              <a:lnSpc>
                <a:spcPct val="90000"/>
              </a:lnSpc>
              <a:spcBef>
                <a:spcPts val="700"/>
              </a:spcBef>
              <a:spcAft>
                <a:spcPts val="0"/>
              </a:spcAft>
              <a:buClr>
                <a:schemeClr val="dk1"/>
              </a:buClr>
              <a:buSzPts val="2300"/>
              <a:buFont typeface="Arial"/>
              <a:buNone/>
              <a:defRPr sz="23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700"/>
              <a:buFont typeface="Arial"/>
              <a:buNone/>
              <a:defRPr sz="17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9pPr>
          </a:lstStyle>
          <a:p>
            <a:r>
              <a:rPr lang="en-GB"/>
              <a:t>Drag picture to placeholder or click icon to add</a:t>
            </a:r>
            <a:endParaRPr/>
          </a:p>
        </p:txBody>
      </p:sp>
      <p:sp>
        <p:nvSpPr>
          <p:cNvPr id="110" name="Google Shape;110;p22"/>
          <p:cNvSpPr txBox="1">
            <a:spLocks noGrp="1"/>
          </p:cNvSpPr>
          <p:nvPr>
            <p:ph type="body" idx="1"/>
          </p:nvPr>
        </p:nvSpPr>
        <p:spPr>
          <a:xfrm>
            <a:off x="629841" y="1543050"/>
            <a:ext cx="2949000" cy="2859000"/>
          </a:xfrm>
          <a:prstGeom prst="rect">
            <a:avLst/>
          </a:prstGeom>
          <a:noFill/>
          <a:ln>
            <a:noFill/>
          </a:ln>
        </p:spPr>
        <p:txBody>
          <a:bodyPr spcFirstLastPara="1" wrap="square" lIns="156650" tIns="78300" rIns="156650" bIns="78300" anchor="t" anchorCtr="0"/>
          <a:lstStyle>
            <a:lvl1pPr marL="457200" marR="0" lvl="0" indent="-228600" algn="l" rtl="0">
              <a:lnSpc>
                <a:spcPct val="90000"/>
              </a:lnSpc>
              <a:spcBef>
                <a:spcPts val="7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pPr lvl="0"/>
            <a:r>
              <a:rPr lang="en-GB"/>
              <a:t>Click to edit Master text styles</a:t>
            </a:r>
          </a:p>
        </p:txBody>
      </p:sp>
      <p:sp>
        <p:nvSpPr>
          <p:cNvPr id="111" name="Google Shape;111;p22"/>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12" name="Google Shape;112;p22"/>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113" name="Google Shape;113;p22"/>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49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81" name="Title Text"/>
          <p:cNvSpPr>
            <a:spLocks noGrp="1"/>
          </p:cNvSpPr>
          <p:nvPr>
            <p:ph type="title"/>
          </p:nvPr>
        </p:nvSpPr>
        <p:spPr>
          <a:xfrm>
            <a:off x="285750" y="888825"/>
            <a:ext cx="8572500" cy="381000"/>
          </a:xfrm>
          <a:prstGeom prst="rect">
            <a:avLst/>
          </a:prstGeom>
        </p:spPr>
        <p:txBody>
          <a:bodyPr lIns="34290" tIns="17145" rIns="34290" bIns="17145"/>
          <a:lstStyle>
            <a:lvl1pPr>
              <a:defRPr/>
            </a:lvl1pPr>
          </a:lstStyle>
          <a:p>
            <a:r>
              <a:t>Title Text</a:t>
            </a:r>
          </a:p>
        </p:txBody>
      </p:sp>
      <p:sp>
        <p:nvSpPr>
          <p:cNvPr id="82" name="Body Level One…"/>
          <p:cNvSpPr>
            <a:spLocks noGrp="1"/>
          </p:cNvSpPr>
          <p:nvPr>
            <p:ph type="body" idx="1"/>
          </p:nvPr>
        </p:nvSpPr>
        <p:spPr>
          <a:xfrm>
            <a:off x="297963" y="1388747"/>
            <a:ext cx="8572500" cy="3219450"/>
          </a:xfrm>
          <a:prstGeom prst="rect">
            <a:avLst/>
          </a:prstGeom>
        </p:spPr>
        <p:txBody>
          <a:bodyPr/>
          <a:lstStyle>
            <a:lvl1pPr marL="233363" indent="-233363">
              <a:buClr>
                <a:srgbClr val="C7AF40"/>
              </a:buClr>
              <a:buChar char="▸"/>
            </a:lvl1pPr>
            <a:lvl2pPr>
              <a:buClr>
                <a:srgbClr val="C7AF40"/>
              </a:buClr>
              <a:buChar char="▸"/>
            </a:lvl2pPr>
            <a:lvl3pPr>
              <a:buClr>
                <a:srgbClr val="C7AF40"/>
              </a:buClr>
              <a:buChar char="▸"/>
            </a:lvl3pPr>
            <a:lvl4pPr>
              <a:buClr>
                <a:srgbClr val="C7AF40"/>
              </a:buClr>
              <a:buChar char="▸"/>
            </a:lvl4pPr>
            <a:lvl5pPr>
              <a:buClr>
                <a:srgbClr val="C7AF40"/>
              </a:buClr>
              <a:buChar char="▸"/>
            </a:lvl5pPr>
          </a:lstStyle>
          <a:p>
            <a:r>
              <a:t>Body Level One</a:t>
            </a:r>
          </a:p>
          <a:p>
            <a:pPr lvl="1"/>
            <a:r>
              <a:t>Body Level Two</a:t>
            </a:r>
          </a:p>
          <a:p>
            <a:pPr lvl="2"/>
            <a:r>
              <a:t>Body Level Three</a:t>
            </a:r>
          </a:p>
          <a:p>
            <a:pPr lvl="3"/>
            <a:r>
              <a:t>Body Level Four</a:t>
            </a:r>
          </a:p>
          <a:p>
            <a:pPr lvl="4"/>
            <a:r>
              <a:t>Body Level Five</a:t>
            </a:r>
          </a:p>
        </p:txBody>
      </p:sp>
      <p:sp>
        <p:nvSpPr>
          <p:cNvPr id="6" name="Google Shape;104;p21"/>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7" name="Google Shape;105;p21"/>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8" name="Google Shape;106;p21"/>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559869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300" cy="715200"/>
          </a:xfrm>
          <a:prstGeom prst="rect">
            <a:avLst/>
          </a:prstGeom>
          <a:solidFill>
            <a:schemeClr val="dk1"/>
          </a:solidFill>
          <a:ln>
            <a:noFill/>
          </a:ln>
        </p:spPr>
        <p:txBody>
          <a:bodyPr spcFirstLastPara="1" wrap="square" lIns="156650" tIns="78300" rIns="156650" bIns="78300" anchor="ctr" anchorCtr="0">
            <a:noAutofit/>
          </a:bodyPr>
          <a:lstStyle/>
          <a:p>
            <a:pPr marL="0" marR="0" lvl="0" indent="0" algn="ctr" rtl="0">
              <a:spcBef>
                <a:spcPts val="0"/>
              </a:spcBef>
              <a:spcAft>
                <a:spcPts val="0"/>
              </a:spcAft>
              <a:buNone/>
            </a:pPr>
            <a:endParaRPr sz="3100" b="0" i="0" u="none" strike="noStrike" cap="none">
              <a:solidFill>
                <a:schemeClr val="lt1"/>
              </a:solidFill>
              <a:latin typeface="Calibri"/>
              <a:ea typeface="Calibri"/>
              <a:cs typeface="Calibri"/>
              <a:sym typeface="Calibri"/>
            </a:endParaRPr>
          </a:p>
        </p:txBody>
      </p:sp>
      <p:sp>
        <p:nvSpPr>
          <p:cNvPr id="53" name="Google Shape;53;p13"/>
          <p:cNvSpPr txBox="1">
            <a:spLocks noGrp="1"/>
          </p:cNvSpPr>
          <p:nvPr>
            <p:ph type="body" idx="1"/>
          </p:nvPr>
        </p:nvSpPr>
        <p:spPr>
          <a:xfrm>
            <a:off x="628952" y="991809"/>
            <a:ext cx="7886096" cy="3495523"/>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3C259605-1AAE-42A0-97E3-7CC4EA28F985}"/>
              </a:ext>
            </a:extLst>
          </p:cNvPr>
          <p:cNvPicPr>
            <a:picLocks noChangeAspect="1"/>
          </p:cNvPicPr>
          <p:nvPr userDrawn="1"/>
        </p:nvPicPr>
        <p:blipFill rotWithShape="1">
          <a:blip r:embed="rId5"/>
          <a:srcRect t="18495" b="13392"/>
          <a:stretch/>
        </p:blipFill>
        <p:spPr>
          <a:xfrm>
            <a:off x="0" y="0"/>
            <a:ext cx="2595093" cy="711878"/>
          </a:xfrm>
          <a:prstGeom prst="rect">
            <a:avLst/>
          </a:prstGeom>
        </p:spPr>
      </p:pic>
    </p:spTree>
  </p:cSld>
  <p:clrMap bg1="lt1" tx1="dk1" bg2="dk2" tx2="lt2" accent1="accent1" accent2="accent2" accent3="accent3" accent4="accent4" accent5="accent5" accent6="accent6" hlink="hlink" folHlink="folHlink"/>
  <p:sldLayoutIdLst>
    <p:sldLayoutId id="2147483662" r:id="rId1"/>
    <p:sldLayoutId id="2147483667" r:id="rId2"/>
    <p:sldLayoutId id="2147483670"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300" cy="715200"/>
          </a:xfrm>
          <a:prstGeom prst="rect">
            <a:avLst/>
          </a:prstGeom>
          <a:solidFill>
            <a:schemeClr val="dk1"/>
          </a:solidFill>
          <a:ln>
            <a:noFill/>
          </a:ln>
        </p:spPr>
        <p:txBody>
          <a:bodyPr spcFirstLastPara="1" wrap="square" lIns="156650" tIns="78300" rIns="156650" bIns="78300" anchor="ctr" anchorCtr="0">
            <a:noAutofit/>
          </a:bodyPr>
          <a:lstStyle/>
          <a:p>
            <a:pPr marL="0" marR="0" lvl="0" indent="0" algn="ctr" rtl="0">
              <a:spcBef>
                <a:spcPts val="0"/>
              </a:spcBef>
              <a:spcAft>
                <a:spcPts val="0"/>
              </a:spcAft>
              <a:buNone/>
            </a:pPr>
            <a:endParaRPr sz="3100" b="0" i="0" u="none" strike="noStrike" cap="none">
              <a:solidFill>
                <a:schemeClr val="lt1"/>
              </a:solidFill>
              <a:latin typeface="Calibri"/>
              <a:ea typeface="Calibri"/>
              <a:cs typeface="Calibri"/>
              <a:sym typeface="Calibri"/>
            </a:endParaRPr>
          </a:p>
        </p:txBody>
      </p:sp>
      <p:sp>
        <p:nvSpPr>
          <p:cNvPr id="53" name="Google Shape;53;p13"/>
          <p:cNvSpPr txBox="1">
            <a:spLocks noGrp="1"/>
          </p:cNvSpPr>
          <p:nvPr>
            <p:ph type="body" idx="1"/>
          </p:nvPr>
        </p:nvSpPr>
        <p:spPr>
          <a:xfrm>
            <a:off x="628952" y="991809"/>
            <a:ext cx="7886096" cy="3495523"/>
          </a:xfrm>
          <a:prstGeom prst="rect">
            <a:avLst/>
          </a:prstGeom>
          <a:noFill/>
          <a:ln>
            <a:noFill/>
          </a:ln>
        </p:spPr>
        <p:txBody>
          <a:bodyPr spcFirstLastPara="1" wrap="square" lIns="156650" tIns="78300" rIns="156650" bIns="78300" anchor="t" anchorCtr="0"/>
          <a:lstStyle>
            <a:lvl1pPr marL="457200" marR="0" lvl="0" indent="-355600" algn="l" rtl="0">
              <a:lnSpc>
                <a:spcPct val="90000"/>
              </a:lnSpc>
              <a:spcBef>
                <a:spcPts val="7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a:lnSpc>
                <a:spcPct val="90000"/>
              </a:lnSpc>
              <a:spcBef>
                <a:spcPts val="4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628650" y="4767263"/>
            <a:ext cx="2057400" cy="274200"/>
          </a:xfrm>
          <a:prstGeom prst="rect">
            <a:avLst/>
          </a:prstGeom>
          <a:noFill/>
          <a:ln>
            <a:noFill/>
          </a:ln>
        </p:spPr>
        <p:txBody>
          <a:bodyPr spcFirstLastPara="1" wrap="square" lIns="156650" tIns="78300" rIns="156650" bIns="78300" anchor="ctr" anchorCtr="0"/>
          <a:lstStyle>
            <a:lvl1pPr marR="0" lvl="0" algn="l" rtl="0">
              <a:spcBef>
                <a:spcPts val="0"/>
              </a:spcBef>
              <a:spcAft>
                <a:spcPts val="0"/>
              </a:spcAft>
              <a:buSzPts val="2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ftr" idx="11"/>
          </p:nvPr>
        </p:nvSpPr>
        <p:spPr>
          <a:xfrm>
            <a:off x="3028949" y="4767263"/>
            <a:ext cx="3085800" cy="274200"/>
          </a:xfrm>
          <a:prstGeom prst="rect">
            <a:avLst/>
          </a:prstGeom>
          <a:noFill/>
          <a:ln>
            <a:noFill/>
          </a:ln>
        </p:spPr>
        <p:txBody>
          <a:bodyPr spcFirstLastPara="1" wrap="square" lIns="156650" tIns="78300" rIns="156650" bIns="78300" anchor="ctr" anchorCtr="0"/>
          <a:lstStyle>
            <a:lvl1pPr marR="0" lvl="0" algn="ctr" rtl="0">
              <a:spcBef>
                <a:spcPts val="0"/>
              </a:spcBef>
              <a:spcAft>
                <a:spcPts val="0"/>
              </a:spcAft>
              <a:buSzPts val="2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400"/>
              <a:buNone/>
              <a:defRPr sz="31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sldNum" idx="12"/>
          </p:nvPr>
        </p:nvSpPr>
        <p:spPr>
          <a:xfrm>
            <a:off x="6457949" y="4767263"/>
            <a:ext cx="2057400" cy="274200"/>
          </a:xfrm>
          <a:prstGeom prst="rect">
            <a:avLst/>
          </a:prstGeom>
          <a:noFill/>
          <a:ln>
            <a:noFill/>
          </a:ln>
        </p:spPr>
        <p:txBody>
          <a:bodyPr spcFirstLastPara="1" wrap="square" lIns="156650" tIns="78300" rIns="156650" bIns="783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3" descr="A close up of a sign&#10;&#10;Description generated with very high confidence"/>
          <p:cNvPicPr preferRelativeResize="0"/>
          <p:nvPr/>
        </p:nvPicPr>
        <p:blipFill rotWithShape="1">
          <a:blip r:embed="rId8">
            <a:alphaModFix/>
          </a:blip>
          <a:srcRect/>
          <a:stretch/>
        </p:blipFill>
        <p:spPr>
          <a:xfrm>
            <a:off x="55223" y="13507"/>
            <a:ext cx="2540100" cy="688200"/>
          </a:xfrm>
          <a:prstGeom prst="rect">
            <a:avLst/>
          </a:prstGeom>
          <a:noFill/>
          <a:ln>
            <a:noFill/>
          </a:ln>
        </p:spPr>
      </p:pic>
    </p:spTree>
    <p:extLst>
      <p:ext uri="{BB962C8B-B14F-4D97-AF65-F5344CB8AC3E}">
        <p14:creationId xmlns:p14="http://schemas.microsoft.com/office/powerpoint/2010/main" val="2564873542"/>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dobeStock_12610655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 y="-541255"/>
            <a:ext cx="9162781" cy="6015849"/>
          </a:xfrm>
          <a:prstGeom prst="rect">
            <a:avLst/>
          </a:prstGeom>
        </p:spPr>
      </p:pic>
      <p:sp>
        <p:nvSpPr>
          <p:cNvPr id="2" name="Title 1"/>
          <p:cNvSpPr>
            <a:spLocks noGrp="1"/>
          </p:cNvSpPr>
          <p:nvPr>
            <p:ph type="title"/>
          </p:nvPr>
        </p:nvSpPr>
        <p:spPr>
          <a:xfrm>
            <a:off x="624165" y="2437103"/>
            <a:ext cx="8212816" cy="2139600"/>
          </a:xfrm>
        </p:spPr>
        <p:txBody>
          <a:bodyPr/>
          <a:lstStyle/>
          <a:p>
            <a:r>
              <a:rPr lang="en-GB" sz="3600" dirty="0" err="1">
                <a:solidFill>
                  <a:schemeClr val="bg1"/>
                </a:solidFill>
                <a:latin typeface="Bahnschrift" panose="020B0502040204020203" pitchFamily="34" charset="0"/>
              </a:rPr>
              <a:t>MapStand</a:t>
            </a:r>
            <a:r>
              <a:rPr lang="en-GB" sz="3600" dirty="0">
                <a:solidFill>
                  <a:schemeClr val="bg1"/>
                </a:solidFill>
                <a:latin typeface="Bahnschrift" panose="020B0502040204020203" pitchFamily="34" charset="0"/>
              </a:rPr>
              <a:t> Global Activity Map</a:t>
            </a:r>
            <a:br>
              <a:rPr lang="en-GB" sz="3600" dirty="0">
                <a:solidFill>
                  <a:schemeClr val="bg1"/>
                </a:solidFill>
                <a:latin typeface="Bahnschrift" panose="020B0502040204020203" pitchFamily="34" charset="0"/>
              </a:rPr>
            </a:br>
            <a:r>
              <a:rPr lang="en-GB" sz="3600" dirty="0">
                <a:solidFill>
                  <a:schemeClr val="bg1"/>
                </a:solidFill>
                <a:latin typeface="Bahnschrift" panose="020B0502040204020203" pitchFamily="34" charset="0"/>
              </a:rPr>
              <a:t>Bootstrapping a SaaS Subscription business using </a:t>
            </a:r>
            <a:r>
              <a:rPr lang="en-GB" sz="3600" dirty="0" err="1">
                <a:solidFill>
                  <a:schemeClr val="bg1"/>
                </a:solidFill>
                <a:latin typeface="Bahnschrift" panose="020B0502040204020203" pitchFamily="34" charset="0"/>
              </a:rPr>
              <a:t>GeoNode</a:t>
            </a:r>
            <a:endParaRPr lang="en-GB" sz="3600" dirty="0">
              <a:solidFill>
                <a:schemeClr val="bg1"/>
              </a:solidFill>
              <a:latin typeface="Bahnschrift" panose="020B0502040204020203" pitchFamily="34" charset="0"/>
            </a:endParaRPr>
          </a:p>
        </p:txBody>
      </p:sp>
      <p:sp>
        <p:nvSpPr>
          <p:cNvPr id="6" name="Text Placeholder 2">
            <a:extLst>
              <a:ext uri="{FF2B5EF4-FFF2-40B4-BE49-F238E27FC236}">
                <a16:creationId xmlns:a16="http://schemas.microsoft.com/office/drawing/2014/main" id="{8F2DD704-36E0-4B28-91E8-812007E56E1B}"/>
              </a:ext>
            </a:extLst>
          </p:cNvPr>
          <p:cNvSpPr txBox="1">
            <a:spLocks/>
          </p:cNvSpPr>
          <p:nvPr/>
        </p:nvSpPr>
        <p:spPr>
          <a:xfrm>
            <a:off x="266702" y="4581000"/>
            <a:ext cx="6535186" cy="1125000"/>
          </a:xfrm>
          <a:prstGeom prst="rect">
            <a:avLst/>
          </a:prstGeom>
          <a:noFill/>
          <a:ln>
            <a:noFill/>
          </a:ln>
        </p:spPr>
        <p:txBody>
          <a:bodyPr spcFirstLastPara="1" wrap="square" lIns="156650" tIns="78300" rIns="156650" bIns="78300" anchor="t" anchorCtr="0"/>
          <a:lstStyle>
            <a:defPPr marR="0" lvl="0" algn="l" rtl="0">
              <a:lnSpc>
                <a:spcPct val="100000"/>
              </a:lnSpc>
              <a:spcBef>
                <a:spcPts val="0"/>
              </a:spcBef>
              <a:spcAft>
                <a:spcPts val="0"/>
              </a:spcAft>
            </a:defPPr>
            <a:lvl1pPr marL="457200" marR="0" lvl="0" indent="-228600" algn="l" rtl="0" eaLnBrk="1" hangingPunct="1">
              <a:lnSpc>
                <a:spcPct val="90000"/>
              </a:lnSpc>
              <a:spcBef>
                <a:spcPts val="700"/>
              </a:spcBef>
              <a:spcAft>
                <a:spcPts val="0"/>
              </a:spcAft>
              <a:buClr>
                <a:srgbClr val="888888"/>
              </a:buClr>
              <a:buSzPts val="1700"/>
              <a:buFont typeface="Arial"/>
              <a:buNone/>
              <a:defRPr sz="1700" b="0" i="0" u="none" strike="noStrike" cap="none">
                <a:solidFill>
                  <a:srgbClr val="888888"/>
                </a:solidFill>
                <a:latin typeface="Calibri"/>
                <a:ea typeface="Calibri"/>
                <a:cs typeface="Calibri"/>
                <a:sym typeface="Calibri"/>
              </a:defRPr>
            </a:lvl1pPr>
            <a:lvl2pPr marL="914400" marR="0" lvl="1" indent="-228600" algn="l" rtl="0" eaLnBrk="1" hangingPunct="1">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2pPr>
            <a:lvl3pPr marL="1371600" marR="0" lvl="2" indent="-228600" algn="l" rtl="0" eaLnBrk="1" hangingPunct="1">
              <a:lnSpc>
                <a:spcPct val="90000"/>
              </a:lnSpc>
              <a:spcBef>
                <a:spcPts val="40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3pPr>
            <a:lvl4pPr marL="1828800" marR="0" lvl="3"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4pPr>
            <a:lvl5pPr marL="2286000" marR="0" lvl="4"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5pPr>
            <a:lvl6pPr marL="2743200" marR="0" lvl="5"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6pPr>
            <a:lvl7pPr marL="3200400" marR="0" lvl="6"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7pPr>
            <a:lvl8pPr marL="3657600" marR="0" lvl="7"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8pPr>
            <a:lvl9pPr marL="4114800" marR="0" lvl="8" indent="-228600" algn="l" rtl="0" eaLnBrk="1" hangingPunct="1">
              <a:lnSpc>
                <a:spcPct val="90000"/>
              </a:lnSpc>
              <a:spcBef>
                <a:spcPts val="4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9pPr>
          </a:lstStyle>
          <a:p>
            <a:pPr marL="457200" marR="0" lvl="0" indent="-228600" algn="l" defTabSz="914400" rtl="0" eaLnBrk="1" fontAlgn="auto" latinLnBrk="0" hangingPunct="1">
              <a:lnSpc>
                <a:spcPct val="90000"/>
              </a:lnSpc>
              <a:spcBef>
                <a:spcPts val="700"/>
              </a:spcBef>
              <a:spcAft>
                <a:spcPts val="0"/>
              </a:spcAft>
              <a:buClr>
                <a:srgbClr val="888888"/>
              </a:buClr>
              <a:buSzPts val="1700"/>
              <a:buFont typeface="Arial"/>
              <a:buNone/>
              <a:tabLst/>
              <a:defRPr/>
            </a:pPr>
            <a:endParaRPr kumimoji="0" lang="en-GB" sz="2000" b="0"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7" name="Picture 6">
            <a:extLst>
              <a:ext uri="{FF2B5EF4-FFF2-40B4-BE49-F238E27FC236}">
                <a16:creationId xmlns:a16="http://schemas.microsoft.com/office/drawing/2014/main" id="{42FC4D9E-FA98-4845-89AC-BBC3B7E71C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7894" y="131003"/>
            <a:ext cx="1408209" cy="1408209"/>
          </a:xfrm>
          <a:prstGeom prst="rect">
            <a:avLst/>
          </a:prstGeom>
        </p:spPr>
      </p:pic>
    </p:spTree>
    <p:extLst>
      <p:ext uri="{BB962C8B-B14F-4D97-AF65-F5344CB8AC3E}">
        <p14:creationId xmlns:p14="http://schemas.microsoft.com/office/powerpoint/2010/main" val="330004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509E1-F11E-4F7C-B4C2-12D824FB85EF}"/>
              </a:ext>
            </a:extLst>
          </p:cNvPr>
          <p:cNvSpPr>
            <a:spLocks noGrp="1"/>
          </p:cNvSpPr>
          <p:nvPr>
            <p:ph type="body" sz="quarter" idx="13"/>
          </p:nvPr>
        </p:nvSpPr>
        <p:spPr>
          <a:xfrm>
            <a:off x="3338624" y="109748"/>
            <a:ext cx="4796458" cy="453595"/>
          </a:xfrm>
        </p:spPr>
        <p:txBody>
          <a:bodyPr/>
          <a:lstStyle/>
          <a:p>
            <a:r>
              <a:rPr lang="en-GB" sz="2400" cap="none" dirty="0"/>
              <a:t>Our vision</a:t>
            </a:r>
          </a:p>
        </p:txBody>
      </p:sp>
      <p:sp>
        <p:nvSpPr>
          <p:cNvPr id="4" name="Text Placeholder 3">
            <a:extLst>
              <a:ext uri="{FF2B5EF4-FFF2-40B4-BE49-F238E27FC236}">
                <a16:creationId xmlns:a16="http://schemas.microsoft.com/office/drawing/2014/main" id="{93DB039A-D403-4E74-A045-1DFAC66E25E2}"/>
              </a:ext>
            </a:extLst>
          </p:cNvPr>
          <p:cNvSpPr>
            <a:spLocks noGrp="1"/>
          </p:cNvSpPr>
          <p:nvPr>
            <p:ph type="body" idx="1"/>
          </p:nvPr>
        </p:nvSpPr>
        <p:spPr>
          <a:xfrm>
            <a:off x="285750" y="838933"/>
            <a:ext cx="4220958" cy="3640198"/>
          </a:xfrm>
        </p:spPr>
        <p:txBody>
          <a:bodyPr/>
          <a:lstStyle/>
          <a:p>
            <a:r>
              <a:rPr lang="en-GB" sz="1800" dirty="0"/>
              <a:t>Information about the activities of Natural Resource industries (Oil and Gas, Mining) should be in the public domain.</a:t>
            </a:r>
          </a:p>
          <a:p>
            <a:r>
              <a:rPr lang="en-GB" sz="1800" dirty="0"/>
              <a:t>Including information on the Government licensing of land for exploration/exploitation</a:t>
            </a:r>
          </a:p>
          <a:p>
            <a:r>
              <a:rPr lang="en-GB" sz="1800" dirty="0"/>
              <a:t>Activities of companies, Includes planned work, permits, news.</a:t>
            </a:r>
          </a:p>
          <a:p>
            <a:r>
              <a:rPr lang="en-GB" sz="1800" dirty="0"/>
              <a:t>Data should be easily accessible and spatially searchable</a:t>
            </a:r>
          </a:p>
        </p:txBody>
      </p:sp>
      <p:sp>
        <p:nvSpPr>
          <p:cNvPr id="5" name="Slide Number Placeholder 4">
            <a:extLst>
              <a:ext uri="{FF2B5EF4-FFF2-40B4-BE49-F238E27FC236}">
                <a16:creationId xmlns:a16="http://schemas.microsoft.com/office/drawing/2014/main" id="{15E0CE0E-47E4-451C-A14F-A1B2910A9324}"/>
              </a:ext>
            </a:extLst>
          </p:cNvPr>
          <p:cNvSpPr>
            <a:spLocks noGrp="1"/>
          </p:cNvSpPr>
          <p:nvPr>
            <p:ph type="sldNum" sz="quarter" idx="2"/>
          </p:nvPr>
        </p:nvSpPr>
        <p:spPr/>
        <p:txBody>
          <a:bodyPr/>
          <a:lstStyle/>
          <a:p>
            <a:fld id="{86CB4B4D-7CA3-9044-876B-883B54F8677D}" type="slidenum">
              <a:rPr lang="en-GB" smtClean="0"/>
              <a:t>2</a:t>
            </a:fld>
            <a:endParaRPr lang="en-GB"/>
          </a:p>
        </p:txBody>
      </p:sp>
      <p:pic>
        <p:nvPicPr>
          <p:cNvPr id="3" name="Picture 2">
            <a:extLst>
              <a:ext uri="{FF2B5EF4-FFF2-40B4-BE49-F238E27FC236}">
                <a16:creationId xmlns:a16="http://schemas.microsoft.com/office/drawing/2014/main" id="{6DBB71E7-F8DC-40BC-8477-E16CB068A660}"/>
              </a:ext>
            </a:extLst>
          </p:cNvPr>
          <p:cNvPicPr>
            <a:picLocks noChangeAspect="1"/>
          </p:cNvPicPr>
          <p:nvPr/>
        </p:nvPicPr>
        <p:blipFill>
          <a:blip r:embed="rId2"/>
          <a:stretch>
            <a:fillRect/>
          </a:stretch>
        </p:blipFill>
        <p:spPr>
          <a:xfrm>
            <a:off x="4506708" y="1095913"/>
            <a:ext cx="4558812" cy="2951673"/>
          </a:xfrm>
          <a:prstGeom prst="rect">
            <a:avLst/>
          </a:prstGeom>
        </p:spPr>
      </p:pic>
    </p:spTree>
    <p:extLst>
      <p:ext uri="{BB962C8B-B14F-4D97-AF65-F5344CB8AC3E}">
        <p14:creationId xmlns:p14="http://schemas.microsoft.com/office/powerpoint/2010/main" val="3542155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E1DA907-7306-42C7-B8E6-6AEA64D8E161}"/>
              </a:ext>
            </a:extLst>
          </p:cNvPr>
          <p:cNvSpPr>
            <a:spLocks noGrp="1"/>
          </p:cNvSpPr>
          <p:nvPr>
            <p:ph type="body" sz="quarter" idx="13"/>
          </p:nvPr>
        </p:nvSpPr>
        <p:spPr>
          <a:xfrm>
            <a:off x="2892668" y="172042"/>
            <a:ext cx="4934683" cy="453595"/>
          </a:xfrm>
        </p:spPr>
        <p:txBody>
          <a:bodyPr/>
          <a:lstStyle/>
          <a:p>
            <a:r>
              <a:rPr lang="en-GB" sz="2400" b="1" dirty="0">
                <a:solidFill>
                  <a:schemeClr val="bg1"/>
                </a:solidFill>
                <a:latin typeface="Bahnschrift" panose="020B0502040204020203" pitchFamily="34" charset="0"/>
              </a:rPr>
              <a:t>The Birth of </a:t>
            </a:r>
            <a:r>
              <a:rPr lang="en-GB" sz="2400" b="1" dirty="0" err="1">
                <a:solidFill>
                  <a:schemeClr val="bg1"/>
                </a:solidFill>
                <a:latin typeface="Bahnschrift" panose="020B0502040204020203" pitchFamily="34" charset="0"/>
              </a:rPr>
              <a:t>MapStand</a:t>
            </a:r>
            <a:endParaRPr lang="en-GB" sz="2400" b="1" dirty="0">
              <a:solidFill>
                <a:schemeClr val="bg1"/>
              </a:solidFill>
              <a:latin typeface="Bahnschrift" panose="020B0502040204020203" pitchFamily="34" charset="0"/>
            </a:endParaRPr>
          </a:p>
        </p:txBody>
      </p:sp>
      <p:sp>
        <p:nvSpPr>
          <p:cNvPr id="8" name="Text Placeholder 7">
            <a:extLst>
              <a:ext uri="{FF2B5EF4-FFF2-40B4-BE49-F238E27FC236}">
                <a16:creationId xmlns:a16="http://schemas.microsoft.com/office/drawing/2014/main" id="{41310CC9-7953-470B-8803-3BFA278536CA}"/>
              </a:ext>
            </a:extLst>
          </p:cNvPr>
          <p:cNvSpPr>
            <a:spLocks noGrp="1"/>
          </p:cNvSpPr>
          <p:nvPr>
            <p:ph type="body" idx="1"/>
          </p:nvPr>
        </p:nvSpPr>
        <p:spPr>
          <a:xfrm>
            <a:off x="54953" y="775090"/>
            <a:ext cx="4789610" cy="4179312"/>
          </a:xfrm>
        </p:spPr>
        <p:txBody>
          <a:bodyPr/>
          <a:lstStyle/>
          <a:p>
            <a:r>
              <a:rPr lang="en-GB" sz="1600" dirty="0"/>
              <a:t>3 years scouting the basic activity map data</a:t>
            </a:r>
          </a:p>
          <a:p>
            <a:r>
              <a:rPr lang="en-GB" sz="1600" dirty="0"/>
              <a:t>Business model innovation required to support the free access to our data</a:t>
            </a:r>
          </a:p>
          <a:p>
            <a:r>
              <a:rPr lang="en-GB" sz="1600" dirty="0"/>
              <a:t>Start-up launched in August 2018  after raising seed-funding</a:t>
            </a:r>
          </a:p>
          <a:p>
            <a:r>
              <a:rPr lang="en-GB" sz="1600" dirty="0"/>
              <a:t>First paying customer in January 2019 accessing our data through a dedicated </a:t>
            </a:r>
            <a:r>
              <a:rPr lang="en-GB" sz="1600" dirty="0" err="1"/>
              <a:t>GeoNode</a:t>
            </a:r>
            <a:r>
              <a:rPr lang="en-GB" sz="1600" dirty="0"/>
              <a:t> Instance</a:t>
            </a:r>
          </a:p>
          <a:p>
            <a:r>
              <a:rPr lang="en-GB" sz="1600" dirty="0"/>
              <a:t>April 2019, Multiple test users from different “Groups” accessing data through a single </a:t>
            </a:r>
            <a:r>
              <a:rPr lang="en-GB" sz="1600" dirty="0" err="1"/>
              <a:t>GeoNode</a:t>
            </a:r>
            <a:r>
              <a:rPr lang="en-GB" sz="1600" dirty="0"/>
              <a:t>.</a:t>
            </a:r>
          </a:p>
          <a:p>
            <a:r>
              <a:rPr lang="en-GB" sz="1600" dirty="0"/>
              <a:t>May 2019 completed second funding round</a:t>
            </a:r>
          </a:p>
          <a:p>
            <a:r>
              <a:rPr lang="en-GB" sz="1600" dirty="0"/>
              <a:t>Beta Launch of platform planned for July 2019</a:t>
            </a:r>
          </a:p>
          <a:p>
            <a:endParaRPr lang="en-GB" sz="1600" dirty="0"/>
          </a:p>
          <a:p>
            <a:endParaRPr lang="en-GB" sz="1600" dirty="0"/>
          </a:p>
        </p:txBody>
      </p:sp>
      <p:sp>
        <p:nvSpPr>
          <p:cNvPr id="5" name="Slide Number Placeholder 4">
            <a:extLst>
              <a:ext uri="{FF2B5EF4-FFF2-40B4-BE49-F238E27FC236}">
                <a16:creationId xmlns:a16="http://schemas.microsoft.com/office/drawing/2014/main" id="{DCE99A39-0440-4386-9ED4-A4FCC589314B}"/>
              </a:ext>
            </a:extLst>
          </p:cNvPr>
          <p:cNvSpPr>
            <a:spLocks noGrp="1"/>
          </p:cNvSpPr>
          <p:nvPr>
            <p:ph type="sldNum" sz="quarter" idx="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6" name="Text Placeholder 7">
            <a:extLst>
              <a:ext uri="{FF2B5EF4-FFF2-40B4-BE49-F238E27FC236}">
                <a16:creationId xmlns:a16="http://schemas.microsoft.com/office/drawing/2014/main" id="{7B743192-D6ED-4F7E-B5F3-6BF827FE8793}"/>
              </a:ext>
            </a:extLst>
          </p:cNvPr>
          <p:cNvSpPr txBox="1">
            <a:spLocks/>
          </p:cNvSpPr>
          <p:nvPr/>
        </p:nvSpPr>
        <p:spPr>
          <a:xfrm>
            <a:off x="5967196" y="673250"/>
            <a:ext cx="2804745" cy="740152"/>
          </a:xfrm>
          <a:prstGeom prst="rect">
            <a:avLst/>
          </a:prstGeom>
          <a:noFill/>
          <a:ln>
            <a:noFill/>
          </a:ln>
        </p:spPr>
        <p:txBody>
          <a:bodyPr spcFirstLastPara="1" wrap="square" lIns="156650" tIns="78300" rIns="156650" bIns="78300" anchor="t" anchorCtr="0"/>
          <a:lstStyle>
            <a:defPPr marR="0" lvl="0" algn="l" rtl="0">
              <a:lnSpc>
                <a:spcPct val="100000"/>
              </a:lnSpc>
              <a:spcBef>
                <a:spcPts val="0"/>
              </a:spcBef>
              <a:spcAft>
                <a:spcPts val="0"/>
              </a:spcAft>
            </a:defPPr>
            <a:lvl1pPr marL="233363" marR="0" lvl="0" indent="-233363" algn="l" rtl="0" eaLnBrk="1" hangingPunct="1">
              <a:lnSpc>
                <a:spcPct val="90000"/>
              </a:lnSpc>
              <a:spcBef>
                <a:spcPts val="700"/>
              </a:spcBef>
              <a:spcAft>
                <a:spcPts val="0"/>
              </a:spcAft>
              <a:buClr>
                <a:srgbClr val="C7AF40"/>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eaLnBrk="1" hangingPunct="1">
              <a:lnSpc>
                <a:spcPct val="90000"/>
              </a:lnSpc>
              <a:spcBef>
                <a:spcPts val="400"/>
              </a:spcBef>
              <a:spcAft>
                <a:spcPts val="0"/>
              </a:spcAft>
              <a:buClr>
                <a:srgbClr val="C7AF40"/>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eaLnBrk="1" hangingPunct="1">
              <a:lnSpc>
                <a:spcPct val="90000"/>
              </a:lnSpc>
              <a:spcBef>
                <a:spcPts val="400"/>
              </a:spcBef>
              <a:spcAft>
                <a:spcPts val="0"/>
              </a:spcAft>
              <a:buClr>
                <a:srgbClr val="C7AF40"/>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pPr marL="0" indent="0">
              <a:buNone/>
            </a:pPr>
            <a:r>
              <a:rPr lang="en-GB" sz="1800" dirty="0" err="1">
                <a:latin typeface="Bahnschrift" panose="020B0502040204020203" pitchFamily="34" charset="0"/>
              </a:rPr>
              <a:t>MapStand</a:t>
            </a:r>
            <a:r>
              <a:rPr lang="en-GB" sz="1800" dirty="0">
                <a:latin typeface="Bahnschrift" panose="020B0502040204020203" pitchFamily="34" charset="0"/>
              </a:rPr>
              <a:t> Platform App</a:t>
            </a:r>
          </a:p>
        </p:txBody>
      </p:sp>
      <p:sp>
        <p:nvSpPr>
          <p:cNvPr id="4" name="Arrow: Down 3">
            <a:extLst>
              <a:ext uri="{FF2B5EF4-FFF2-40B4-BE49-F238E27FC236}">
                <a16:creationId xmlns:a16="http://schemas.microsoft.com/office/drawing/2014/main" id="{3B3A984F-EC3F-4B9B-8504-D6EAD0DCA991}"/>
              </a:ext>
            </a:extLst>
          </p:cNvPr>
          <p:cNvSpPr/>
          <p:nvPr/>
        </p:nvSpPr>
        <p:spPr>
          <a:xfrm rot="16200000">
            <a:off x="5122894" y="1154548"/>
            <a:ext cx="303335" cy="609420"/>
          </a:xfrm>
          <a:prstGeom prst="downArrow">
            <a:avLst/>
          </a:prstGeom>
          <a:solidFill>
            <a:srgbClr val="D9E127"/>
          </a:solidFill>
          <a:ln w="63500">
            <a:solidFill>
              <a:srgbClr val="60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1F50EDAA-4AC3-4259-8FE8-768E76A43558}"/>
              </a:ext>
            </a:extLst>
          </p:cNvPr>
          <p:cNvSpPr/>
          <p:nvPr/>
        </p:nvSpPr>
        <p:spPr>
          <a:xfrm rot="16200000">
            <a:off x="5122896" y="2821789"/>
            <a:ext cx="303335" cy="609421"/>
          </a:xfrm>
          <a:prstGeom prst="downArrow">
            <a:avLst/>
          </a:prstGeom>
          <a:solidFill>
            <a:srgbClr val="D9E127"/>
          </a:solidFill>
          <a:ln w="63500">
            <a:solidFill>
              <a:srgbClr val="60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ABF4584F-6623-4DD4-AD69-CDDCA90E63E6}"/>
              </a:ext>
            </a:extLst>
          </p:cNvPr>
          <p:cNvPicPr>
            <a:picLocks noChangeAspect="1"/>
          </p:cNvPicPr>
          <p:nvPr/>
        </p:nvPicPr>
        <p:blipFill>
          <a:blip r:embed="rId3"/>
          <a:stretch>
            <a:fillRect/>
          </a:stretch>
        </p:blipFill>
        <p:spPr>
          <a:xfrm>
            <a:off x="5730871" y="1087357"/>
            <a:ext cx="3277397" cy="1788357"/>
          </a:xfrm>
          <a:prstGeom prst="rect">
            <a:avLst/>
          </a:prstGeom>
        </p:spPr>
      </p:pic>
      <p:pic>
        <p:nvPicPr>
          <p:cNvPr id="3" name="Picture 2">
            <a:extLst>
              <a:ext uri="{FF2B5EF4-FFF2-40B4-BE49-F238E27FC236}">
                <a16:creationId xmlns:a16="http://schemas.microsoft.com/office/drawing/2014/main" id="{664BD88F-8284-4241-8612-B37E8BDDDDC0}"/>
              </a:ext>
            </a:extLst>
          </p:cNvPr>
          <p:cNvPicPr>
            <a:picLocks noChangeAspect="1"/>
          </p:cNvPicPr>
          <p:nvPr/>
        </p:nvPicPr>
        <p:blipFill>
          <a:blip r:embed="rId4"/>
          <a:stretch>
            <a:fillRect/>
          </a:stretch>
        </p:blipFill>
        <p:spPr>
          <a:xfrm>
            <a:off x="5786437" y="3219923"/>
            <a:ext cx="3221831" cy="1672439"/>
          </a:xfrm>
          <a:prstGeom prst="rect">
            <a:avLst/>
          </a:prstGeom>
        </p:spPr>
      </p:pic>
      <p:sp>
        <p:nvSpPr>
          <p:cNvPr id="7" name="TextBox 6">
            <a:extLst>
              <a:ext uri="{FF2B5EF4-FFF2-40B4-BE49-F238E27FC236}">
                <a16:creationId xmlns:a16="http://schemas.microsoft.com/office/drawing/2014/main" id="{6590B2C1-C8DB-4F87-8432-774C76E19A1C}"/>
              </a:ext>
            </a:extLst>
          </p:cNvPr>
          <p:cNvSpPr txBox="1"/>
          <p:nvPr/>
        </p:nvSpPr>
        <p:spPr>
          <a:xfrm>
            <a:off x="6568439" y="2896757"/>
            <a:ext cx="1657826" cy="646331"/>
          </a:xfrm>
          <a:prstGeom prst="rect">
            <a:avLst/>
          </a:prstGeom>
          <a:noFill/>
        </p:spPr>
        <p:txBody>
          <a:bodyPr wrap="none" rtlCol="0">
            <a:spAutoFit/>
          </a:bodyPr>
          <a:lstStyle/>
          <a:p>
            <a:r>
              <a:rPr lang="en-GB" sz="1800" dirty="0" err="1">
                <a:latin typeface="Bahnschrift" panose="020B0502040204020203" pitchFamily="34" charset="0"/>
              </a:rPr>
              <a:t>MapStand</a:t>
            </a:r>
            <a:r>
              <a:rPr lang="en-GB" sz="1800" dirty="0">
                <a:latin typeface="Bahnschrift" panose="020B0502040204020203" pitchFamily="34" charset="0"/>
              </a:rPr>
              <a:t> Hub</a:t>
            </a:r>
          </a:p>
          <a:p>
            <a:endParaRPr lang="en-GB" sz="1800" dirty="0"/>
          </a:p>
        </p:txBody>
      </p:sp>
    </p:spTree>
    <p:extLst>
      <p:ext uri="{BB962C8B-B14F-4D97-AF65-F5344CB8AC3E}">
        <p14:creationId xmlns:p14="http://schemas.microsoft.com/office/powerpoint/2010/main" val="30575229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FDC20-E02F-4FA1-BF2A-F835D6FE9BF6}"/>
              </a:ext>
            </a:extLst>
          </p:cNvPr>
          <p:cNvPicPr>
            <a:picLocks noChangeAspect="1"/>
          </p:cNvPicPr>
          <p:nvPr/>
        </p:nvPicPr>
        <p:blipFill>
          <a:blip r:embed="rId3">
            <a:alphaModFix amt="20000"/>
          </a:blip>
          <a:stretch>
            <a:fillRect/>
          </a:stretch>
        </p:blipFill>
        <p:spPr>
          <a:xfrm>
            <a:off x="498230" y="793724"/>
            <a:ext cx="8272462" cy="4166454"/>
          </a:xfrm>
          <a:prstGeom prst="rect">
            <a:avLst/>
          </a:prstGeom>
        </p:spPr>
      </p:pic>
      <p:sp>
        <p:nvSpPr>
          <p:cNvPr id="4" name="Text Placeholder 3">
            <a:extLst>
              <a:ext uri="{FF2B5EF4-FFF2-40B4-BE49-F238E27FC236}">
                <a16:creationId xmlns:a16="http://schemas.microsoft.com/office/drawing/2014/main" id="{9F64F736-107B-42E6-B8DB-153B35B8F83C}"/>
              </a:ext>
            </a:extLst>
          </p:cNvPr>
          <p:cNvSpPr>
            <a:spLocks noGrp="1"/>
          </p:cNvSpPr>
          <p:nvPr>
            <p:ph type="body" idx="1"/>
          </p:nvPr>
        </p:nvSpPr>
        <p:spPr>
          <a:xfrm>
            <a:off x="498230" y="1228725"/>
            <a:ext cx="3853962" cy="3431198"/>
          </a:xfrm>
        </p:spPr>
        <p:txBody>
          <a:bodyPr/>
          <a:lstStyle/>
          <a:p>
            <a:r>
              <a:rPr lang="en-GB" sz="1800" dirty="0"/>
              <a:t>Custom Built App using same stack as </a:t>
            </a:r>
            <a:r>
              <a:rPr lang="en-GB" sz="1800" dirty="0" err="1"/>
              <a:t>GeoNode</a:t>
            </a:r>
            <a:endParaRPr lang="en-GB" sz="1800" dirty="0"/>
          </a:p>
          <a:p>
            <a:pPr lvl="1"/>
            <a:r>
              <a:rPr lang="en-GB" sz="1600" dirty="0"/>
              <a:t>Django</a:t>
            </a:r>
          </a:p>
          <a:p>
            <a:pPr lvl="1"/>
            <a:r>
              <a:rPr lang="en-GB" sz="1600" dirty="0" err="1"/>
              <a:t>Geoserver</a:t>
            </a:r>
            <a:endParaRPr lang="en-GB" sz="1600" dirty="0"/>
          </a:p>
          <a:p>
            <a:pPr lvl="1"/>
            <a:r>
              <a:rPr lang="en-GB" sz="1600" dirty="0"/>
              <a:t>MapStore2</a:t>
            </a:r>
          </a:p>
          <a:p>
            <a:pPr lvl="1"/>
            <a:r>
              <a:rPr lang="en-GB" sz="1600" dirty="0" err="1"/>
              <a:t>PostGIS</a:t>
            </a:r>
            <a:r>
              <a:rPr lang="en-GB" sz="1600" dirty="0"/>
              <a:t> (Amazon RDS)</a:t>
            </a:r>
          </a:p>
          <a:p>
            <a:pPr lvl="1"/>
            <a:r>
              <a:rPr lang="en-GB" sz="1600" dirty="0" err="1"/>
              <a:t>GeoNode</a:t>
            </a:r>
            <a:r>
              <a:rPr lang="en-GB" sz="1600" dirty="0"/>
              <a:t> as a service</a:t>
            </a:r>
          </a:p>
          <a:p>
            <a:endParaRPr lang="en-GB" sz="1800" dirty="0"/>
          </a:p>
        </p:txBody>
      </p:sp>
      <p:sp>
        <p:nvSpPr>
          <p:cNvPr id="5" name="Slide Number Placeholder 4">
            <a:extLst>
              <a:ext uri="{FF2B5EF4-FFF2-40B4-BE49-F238E27FC236}">
                <a16:creationId xmlns:a16="http://schemas.microsoft.com/office/drawing/2014/main" id="{0BC60AC4-2EFB-4F09-8184-6ED2119E3B45}"/>
              </a:ext>
            </a:extLst>
          </p:cNvPr>
          <p:cNvSpPr>
            <a:spLocks noGrp="1"/>
          </p:cNvSpPr>
          <p:nvPr>
            <p:ph type="sldNum" sz="quarter" idx="2"/>
          </p:nvPr>
        </p:nvSpPr>
        <p:spPr/>
        <p:txBody>
          <a:bodyPr/>
          <a:lstStyle/>
          <a:p>
            <a:fld id="{86CB4B4D-7CA3-9044-876B-883B54F8677D}" type="slidenum">
              <a:rPr lang="en-GB" smtClean="0"/>
              <a:t>4</a:t>
            </a:fld>
            <a:endParaRPr lang="en-GB"/>
          </a:p>
        </p:txBody>
      </p:sp>
      <p:sp>
        <p:nvSpPr>
          <p:cNvPr id="6" name="TextBox 5">
            <a:extLst>
              <a:ext uri="{FF2B5EF4-FFF2-40B4-BE49-F238E27FC236}">
                <a16:creationId xmlns:a16="http://schemas.microsoft.com/office/drawing/2014/main" id="{74002F19-7F5C-4B91-B9A2-6FD8537C5016}"/>
              </a:ext>
            </a:extLst>
          </p:cNvPr>
          <p:cNvSpPr txBox="1"/>
          <p:nvPr/>
        </p:nvSpPr>
        <p:spPr>
          <a:xfrm>
            <a:off x="2640623" y="102037"/>
            <a:ext cx="6303329" cy="461665"/>
          </a:xfrm>
          <a:prstGeom prst="rect">
            <a:avLst/>
          </a:prstGeom>
          <a:noFill/>
        </p:spPr>
        <p:txBody>
          <a:bodyPr wrap="none" rtlCol="0">
            <a:spAutoFit/>
          </a:bodyPr>
          <a:lstStyle/>
          <a:p>
            <a:r>
              <a:rPr lang="en-GB" sz="2400" b="1" dirty="0">
                <a:solidFill>
                  <a:schemeClr val="bg1"/>
                </a:solidFill>
              </a:rPr>
              <a:t>Business Model – The </a:t>
            </a:r>
            <a:r>
              <a:rPr lang="en-GB" sz="2400" b="1" dirty="0" err="1">
                <a:solidFill>
                  <a:schemeClr val="bg1"/>
                </a:solidFill>
              </a:rPr>
              <a:t>MapStand</a:t>
            </a:r>
            <a:r>
              <a:rPr lang="en-GB" sz="2400" b="1" dirty="0">
                <a:solidFill>
                  <a:schemeClr val="bg1"/>
                </a:solidFill>
              </a:rPr>
              <a:t> Platform</a:t>
            </a:r>
          </a:p>
        </p:txBody>
      </p:sp>
      <p:sp>
        <p:nvSpPr>
          <p:cNvPr id="7" name="Text Placeholder 3">
            <a:extLst>
              <a:ext uri="{FF2B5EF4-FFF2-40B4-BE49-F238E27FC236}">
                <a16:creationId xmlns:a16="http://schemas.microsoft.com/office/drawing/2014/main" id="{EB64B570-0F95-4C89-8C9F-743D59D5A44F}"/>
              </a:ext>
            </a:extLst>
          </p:cNvPr>
          <p:cNvSpPr txBox="1">
            <a:spLocks/>
          </p:cNvSpPr>
          <p:nvPr/>
        </p:nvSpPr>
        <p:spPr>
          <a:xfrm>
            <a:off x="4737785" y="1156257"/>
            <a:ext cx="3777564" cy="3748106"/>
          </a:xfrm>
          <a:prstGeom prst="rect">
            <a:avLst/>
          </a:prstGeom>
          <a:noFill/>
          <a:ln>
            <a:noFill/>
          </a:ln>
        </p:spPr>
        <p:txBody>
          <a:bodyPr spcFirstLastPara="1" wrap="square" lIns="156650" tIns="78300" rIns="156650" bIns="78300" anchor="t" anchorCtr="0"/>
          <a:lstStyle>
            <a:defPPr marR="0" lvl="0" algn="l" rtl="0">
              <a:lnSpc>
                <a:spcPct val="100000"/>
              </a:lnSpc>
              <a:spcBef>
                <a:spcPts val="0"/>
              </a:spcBef>
              <a:spcAft>
                <a:spcPts val="0"/>
              </a:spcAft>
            </a:defPPr>
            <a:lvl1pPr marL="233363" marR="0" lvl="0" indent="-233363" algn="l" rtl="0" eaLnBrk="1" hangingPunct="1">
              <a:lnSpc>
                <a:spcPct val="90000"/>
              </a:lnSpc>
              <a:spcBef>
                <a:spcPts val="700"/>
              </a:spcBef>
              <a:spcAft>
                <a:spcPts val="0"/>
              </a:spcAft>
              <a:buClr>
                <a:srgbClr val="C7AF40"/>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36550" algn="l" rtl="0" eaLnBrk="1" hangingPunct="1">
              <a:lnSpc>
                <a:spcPct val="90000"/>
              </a:lnSpc>
              <a:spcBef>
                <a:spcPts val="400"/>
              </a:spcBef>
              <a:spcAft>
                <a:spcPts val="0"/>
              </a:spcAft>
              <a:buClr>
                <a:srgbClr val="C7AF40"/>
              </a:buClr>
              <a:buSzPts val="1700"/>
              <a:buFont typeface="Arial"/>
              <a:buChar char="▸"/>
              <a:defRPr sz="1700" b="0" i="0" u="none" strike="noStrike" cap="none">
                <a:solidFill>
                  <a:schemeClr val="dk1"/>
                </a:solidFill>
                <a:latin typeface="Calibri"/>
                <a:ea typeface="Calibri"/>
                <a:cs typeface="Calibri"/>
                <a:sym typeface="Calibri"/>
              </a:defRPr>
            </a:lvl2pPr>
            <a:lvl3pPr marL="1371600" marR="0" lvl="2" indent="-317500" algn="l" rtl="0" eaLnBrk="1" hangingPunct="1">
              <a:lnSpc>
                <a:spcPct val="90000"/>
              </a:lnSpc>
              <a:spcBef>
                <a:spcPts val="400"/>
              </a:spcBef>
              <a:spcAft>
                <a:spcPts val="0"/>
              </a:spcAft>
              <a:buClr>
                <a:srgbClr val="C7AF40"/>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r>
              <a:rPr lang="en-GB" sz="1800" dirty="0" err="1">
                <a:latin typeface="Bahnschrift" panose="020B0502040204020203" pitchFamily="34" charset="0"/>
              </a:rPr>
              <a:t>Fremium</a:t>
            </a:r>
            <a:r>
              <a:rPr lang="en-GB" sz="1800" dirty="0">
                <a:latin typeface="Bahnschrift" panose="020B0502040204020203" pitchFamily="34" charset="0"/>
              </a:rPr>
              <a:t> Subscription Model</a:t>
            </a:r>
          </a:p>
          <a:p>
            <a:r>
              <a:rPr lang="en-GB" sz="1800" dirty="0">
                <a:latin typeface="Bahnschrift" panose="020B0502040204020203" pitchFamily="34" charset="0"/>
              </a:rPr>
              <a:t>Geotagged global news feed</a:t>
            </a:r>
          </a:p>
          <a:p>
            <a:r>
              <a:rPr lang="en-GB" sz="1800" dirty="0">
                <a:latin typeface="Bahnschrift" panose="020B0502040204020203" pitchFamily="34" charset="0"/>
              </a:rPr>
              <a:t>Interactive activity map</a:t>
            </a:r>
          </a:p>
          <a:p>
            <a:r>
              <a:rPr lang="en-GB" sz="1800" dirty="0">
                <a:latin typeface="Bahnschrift" panose="020B0502040204020203" pitchFamily="34" charset="0"/>
              </a:rPr>
              <a:t>Intuitive Search and Discover</a:t>
            </a:r>
          </a:p>
          <a:p>
            <a:r>
              <a:rPr lang="en-GB" sz="1800" dirty="0" err="1">
                <a:latin typeface="Bahnschrift" panose="020B0502040204020203" pitchFamily="34" charset="0"/>
              </a:rPr>
              <a:t>GeoTagged</a:t>
            </a:r>
            <a:r>
              <a:rPr lang="en-GB" sz="1800" dirty="0">
                <a:latin typeface="Bahnschrift" panose="020B0502040204020203" pitchFamily="34" charset="0"/>
              </a:rPr>
              <a:t> User Profiles</a:t>
            </a:r>
          </a:p>
        </p:txBody>
      </p:sp>
    </p:spTree>
    <p:extLst>
      <p:ext uri="{BB962C8B-B14F-4D97-AF65-F5344CB8AC3E}">
        <p14:creationId xmlns:p14="http://schemas.microsoft.com/office/powerpoint/2010/main" val="20034841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FE706-0D32-4C39-AE14-D8390EDAA71E}"/>
              </a:ext>
            </a:extLst>
          </p:cNvPr>
          <p:cNvSpPr>
            <a:spLocks noGrp="1"/>
          </p:cNvSpPr>
          <p:nvPr>
            <p:ph type="body" sz="quarter" idx="13"/>
          </p:nvPr>
        </p:nvSpPr>
        <p:spPr>
          <a:xfrm>
            <a:off x="2621973" y="150971"/>
            <a:ext cx="5636202" cy="453595"/>
          </a:xfrm>
        </p:spPr>
        <p:txBody>
          <a:bodyPr/>
          <a:lstStyle/>
          <a:p>
            <a:r>
              <a:rPr lang="en-GB" sz="2400" dirty="0"/>
              <a:t>Early adopters are looking for…</a:t>
            </a:r>
          </a:p>
        </p:txBody>
      </p:sp>
      <p:sp>
        <p:nvSpPr>
          <p:cNvPr id="4" name="Text Placeholder 3">
            <a:extLst>
              <a:ext uri="{FF2B5EF4-FFF2-40B4-BE49-F238E27FC236}">
                <a16:creationId xmlns:a16="http://schemas.microsoft.com/office/drawing/2014/main" id="{0C9B4A9D-7EC0-4A16-851A-BF2D014D426C}"/>
              </a:ext>
            </a:extLst>
          </p:cNvPr>
          <p:cNvSpPr>
            <a:spLocks noGrp="1"/>
          </p:cNvSpPr>
          <p:nvPr>
            <p:ph type="body" idx="1"/>
          </p:nvPr>
        </p:nvSpPr>
        <p:spPr>
          <a:xfrm>
            <a:off x="285749" y="924876"/>
            <a:ext cx="4067765" cy="3736136"/>
          </a:xfrm>
        </p:spPr>
        <p:txBody>
          <a:bodyPr/>
          <a:lstStyle/>
          <a:p>
            <a:r>
              <a:rPr lang="en-GB" sz="1800" dirty="0"/>
              <a:t>Up-to-date activity map datasets</a:t>
            </a:r>
          </a:p>
          <a:p>
            <a:pPr lvl="1"/>
            <a:r>
              <a:rPr lang="en-GB" sz="1600" dirty="0"/>
              <a:t>Hydrocarbon Licence information</a:t>
            </a:r>
          </a:p>
          <a:p>
            <a:pPr lvl="1"/>
            <a:r>
              <a:rPr lang="en-GB" sz="1600" dirty="0"/>
              <a:t>Well locations</a:t>
            </a:r>
          </a:p>
          <a:p>
            <a:pPr lvl="1"/>
            <a:r>
              <a:rPr lang="en-GB" sz="1600" dirty="0"/>
              <a:t>Location of survey data</a:t>
            </a:r>
          </a:p>
          <a:p>
            <a:pPr lvl="1"/>
            <a:r>
              <a:rPr lang="en-GB" sz="1600" dirty="0"/>
              <a:t>Location of key infrastructure</a:t>
            </a:r>
          </a:p>
          <a:p>
            <a:pPr lvl="1"/>
            <a:r>
              <a:rPr lang="en-GB" sz="1600" dirty="0"/>
              <a:t>Hydrocarbon Accumulations </a:t>
            </a:r>
          </a:p>
          <a:p>
            <a:pPr lvl="1"/>
            <a:r>
              <a:rPr lang="en-GB" sz="1600" dirty="0"/>
              <a:t>Key Vessel (AIS) locations</a:t>
            </a:r>
          </a:p>
          <a:p>
            <a:pPr lvl="1"/>
            <a:r>
              <a:rPr lang="en-GB" sz="1600" dirty="0"/>
              <a:t>Up to 20 additional datasets</a:t>
            </a:r>
          </a:p>
          <a:p>
            <a:r>
              <a:rPr lang="en-GB" sz="1800" dirty="0"/>
              <a:t>Web Map Services</a:t>
            </a:r>
          </a:p>
          <a:p>
            <a:pPr lvl="1"/>
            <a:r>
              <a:rPr lang="en-GB" sz="1500" dirty="0"/>
              <a:t>WMS/WFS</a:t>
            </a:r>
          </a:p>
          <a:p>
            <a:r>
              <a:rPr lang="en-GB" sz="1800" dirty="0"/>
              <a:t>Data download</a:t>
            </a:r>
          </a:p>
          <a:p>
            <a:pPr lvl="1"/>
            <a:r>
              <a:rPr lang="en-GB" sz="1500" dirty="0"/>
              <a:t>Shapefile, csv etc.</a:t>
            </a:r>
          </a:p>
          <a:p>
            <a:endParaRPr lang="en-GB" sz="1800" dirty="0"/>
          </a:p>
        </p:txBody>
      </p:sp>
      <p:sp>
        <p:nvSpPr>
          <p:cNvPr id="5" name="Slide Number Placeholder 4">
            <a:extLst>
              <a:ext uri="{FF2B5EF4-FFF2-40B4-BE49-F238E27FC236}">
                <a16:creationId xmlns:a16="http://schemas.microsoft.com/office/drawing/2014/main" id="{AD53EB4C-76E6-49FC-8E1D-9FB4F9392B74}"/>
              </a:ext>
            </a:extLst>
          </p:cNvPr>
          <p:cNvSpPr>
            <a:spLocks noGrp="1"/>
          </p:cNvSpPr>
          <p:nvPr>
            <p:ph type="sldNum" sz="quarter" idx="2"/>
          </p:nvPr>
        </p:nvSpPr>
        <p:spPr/>
        <p:txBody>
          <a:bodyPr/>
          <a:lstStyle/>
          <a:p>
            <a:fld id="{86CB4B4D-7CA3-9044-876B-883B54F8677D}" type="slidenum">
              <a:rPr lang="en-GB" smtClean="0"/>
              <a:t>5</a:t>
            </a:fld>
            <a:endParaRPr lang="en-GB"/>
          </a:p>
        </p:txBody>
      </p:sp>
      <p:sp>
        <p:nvSpPr>
          <p:cNvPr id="6" name="Text Placeholder 3">
            <a:extLst>
              <a:ext uri="{FF2B5EF4-FFF2-40B4-BE49-F238E27FC236}">
                <a16:creationId xmlns:a16="http://schemas.microsoft.com/office/drawing/2014/main" id="{36FF24C8-A73B-4CE2-BA6A-F440973DDFAB}"/>
              </a:ext>
            </a:extLst>
          </p:cNvPr>
          <p:cNvSpPr txBox="1">
            <a:spLocks/>
          </p:cNvSpPr>
          <p:nvPr/>
        </p:nvSpPr>
        <p:spPr>
          <a:xfrm>
            <a:off x="4455501" y="924875"/>
            <a:ext cx="4059848" cy="3562065"/>
          </a:xfrm>
          <a:prstGeom prst="rect">
            <a:avLst/>
          </a:prstGeom>
          <a:noFill/>
          <a:ln>
            <a:noFill/>
          </a:ln>
        </p:spPr>
        <p:txBody>
          <a:bodyPr spcFirstLastPara="1" wrap="square" lIns="156650" tIns="78300" rIns="156650" bIns="78300" anchor="t" anchorCtr="0"/>
          <a:lstStyle>
            <a:defPPr marR="0" lvl="0" algn="l" rtl="0">
              <a:lnSpc>
                <a:spcPct val="100000"/>
              </a:lnSpc>
              <a:spcBef>
                <a:spcPts val="0"/>
              </a:spcBef>
              <a:spcAft>
                <a:spcPts val="0"/>
              </a:spcAft>
            </a:defPPr>
            <a:lvl1pPr marL="233363" marR="0" lvl="0" indent="-233363" algn="l" rtl="0" eaLnBrk="1" hangingPunct="1">
              <a:lnSpc>
                <a:spcPct val="90000"/>
              </a:lnSpc>
              <a:spcBef>
                <a:spcPts val="700"/>
              </a:spcBef>
              <a:spcAft>
                <a:spcPts val="0"/>
              </a:spcAft>
              <a:buClr>
                <a:srgbClr val="C7AF40"/>
              </a:buClr>
              <a:buSzPts val="2000"/>
              <a:buFont typeface="Arial"/>
              <a:buChar char="▸"/>
              <a:defRPr sz="2000" b="0" i="0" u="none" strike="noStrike" cap="none">
                <a:solidFill>
                  <a:schemeClr val="dk1"/>
                </a:solidFill>
                <a:latin typeface="Bahnschrift" panose="020B0502040204020203" pitchFamily="34" charset="0"/>
                <a:ea typeface="Calibri"/>
                <a:cs typeface="Calibri"/>
                <a:sym typeface="Calibri"/>
              </a:defRPr>
            </a:lvl1pPr>
            <a:lvl2pPr marL="914400" marR="0" lvl="1" indent="-336550" algn="l" rtl="0" eaLnBrk="1" hangingPunct="1">
              <a:lnSpc>
                <a:spcPct val="90000"/>
              </a:lnSpc>
              <a:spcBef>
                <a:spcPts val="400"/>
              </a:spcBef>
              <a:spcAft>
                <a:spcPts val="0"/>
              </a:spcAft>
              <a:buClr>
                <a:srgbClr val="C7AF40"/>
              </a:buClr>
              <a:buSzPts val="1700"/>
              <a:buFont typeface="Arial"/>
              <a:buChar char="▸"/>
              <a:defRPr sz="1700" b="0" i="0" u="none" strike="noStrike" cap="none">
                <a:solidFill>
                  <a:schemeClr val="dk1"/>
                </a:solidFill>
                <a:latin typeface="Bahnschrift" panose="020B0502040204020203" pitchFamily="34" charset="0"/>
                <a:ea typeface="Calibri"/>
                <a:cs typeface="Calibri"/>
                <a:sym typeface="Calibri"/>
              </a:defRPr>
            </a:lvl2pPr>
            <a:lvl3pPr marL="1371600" marR="0" lvl="2" indent="-317500" algn="l" rtl="0" eaLnBrk="1" hangingPunct="1">
              <a:lnSpc>
                <a:spcPct val="90000"/>
              </a:lnSpc>
              <a:spcBef>
                <a:spcPts val="400"/>
              </a:spcBef>
              <a:spcAft>
                <a:spcPts val="0"/>
              </a:spcAft>
              <a:buClr>
                <a:srgbClr val="C7AF40"/>
              </a:buClr>
              <a:buSzPts val="1400"/>
              <a:buFont typeface="Arial"/>
              <a:buChar char="▸"/>
              <a:defRPr sz="1400" b="0" i="0" u="none" strike="noStrike" cap="none">
                <a:solidFill>
                  <a:schemeClr val="dk1"/>
                </a:solidFill>
                <a:latin typeface="Bahnschrift" panose="020B0502040204020203" pitchFamily="34" charset="0"/>
                <a:ea typeface="Calibri"/>
                <a:cs typeface="Calibri"/>
                <a:sym typeface="Calibri"/>
              </a:defRPr>
            </a:lvl3pPr>
            <a:lvl4pPr marL="1828800" marR="0" lvl="3"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Bahnschrift" panose="020B0502040204020203" pitchFamily="34" charset="0"/>
                <a:ea typeface="Calibri"/>
                <a:cs typeface="Calibri"/>
                <a:sym typeface="Calibri"/>
              </a:defRPr>
            </a:lvl4pPr>
            <a:lvl5pPr marL="2286000" marR="0" lvl="4"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Bahnschrift" panose="020B0502040204020203" pitchFamily="34" charset="0"/>
                <a:ea typeface="Calibri"/>
                <a:cs typeface="Calibri"/>
                <a:sym typeface="Calibri"/>
              </a:defRPr>
            </a:lvl5pPr>
            <a:lvl6pPr marL="2743200" marR="0" lvl="5"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r>
              <a:rPr lang="en-GB" sz="1800" dirty="0"/>
              <a:t>Cloud mapping capabilities</a:t>
            </a:r>
          </a:p>
          <a:p>
            <a:pPr lvl="1"/>
            <a:r>
              <a:rPr lang="en-GB" sz="1500" dirty="0"/>
              <a:t>Customise, save and share maps privately</a:t>
            </a:r>
          </a:p>
          <a:p>
            <a:pPr lvl="1"/>
            <a:r>
              <a:rPr lang="en-GB" sz="1500" dirty="0"/>
              <a:t>Add custom/proprietary content</a:t>
            </a:r>
          </a:p>
          <a:p>
            <a:pPr lvl="1"/>
            <a:r>
              <a:rPr lang="en-GB" sz="1500" dirty="0"/>
              <a:t>Basic editing/adding of content to certain layers</a:t>
            </a:r>
          </a:p>
          <a:p>
            <a:pPr lvl="1"/>
            <a:r>
              <a:rPr lang="en-GB" sz="1500" dirty="0"/>
              <a:t>Security</a:t>
            </a:r>
          </a:p>
          <a:p>
            <a:r>
              <a:rPr lang="en-GB" sz="1800" dirty="0"/>
              <a:t>Basic analysis/visualization tools</a:t>
            </a:r>
          </a:p>
          <a:p>
            <a:pPr lvl="1"/>
            <a:r>
              <a:rPr lang="en-GB" sz="1500" dirty="0"/>
              <a:t>Dashboard</a:t>
            </a:r>
          </a:p>
          <a:p>
            <a:pPr lvl="1"/>
            <a:r>
              <a:rPr lang="en-GB" sz="1500" dirty="0"/>
              <a:t>Saved custom queries</a:t>
            </a:r>
          </a:p>
          <a:p>
            <a:pPr lvl="1"/>
            <a:r>
              <a:rPr lang="en-GB" sz="1500" dirty="0"/>
              <a:t>Custom Styling</a:t>
            </a:r>
          </a:p>
          <a:p>
            <a:endParaRPr lang="en-GB" sz="1800" dirty="0"/>
          </a:p>
        </p:txBody>
      </p:sp>
    </p:spTree>
    <p:extLst>
      <p:ext uri="{BB962C8B-B14F-4D97-AF65-F5344CB8AC3E}">
        <p14:creationId xmlns:p14="http://schemas.microsoft.com/office/powerpoint/2010/main" val="32282579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5BA1F-CBF1-49AE-A1B9-30ED27599D88}"/>
              </a:ext>
            </a:extLst>
          </p:cNvPr>
          <p:cNvSpPr>
            <a:spLocks noGrp="1"/>
          </p:cNvSpPr>
          <p:nvPr>
            <p:ph type="body" sz="quarter" idx="13"/>
          </p:nvPr>
        </p:nvSpPr>
        <p:spPr>
          <a:xfrm>
            <a:off x="2709897" y="107334"/>
            <a:ext cx="5636202" cy="453595"/>
          </a:xfrm>
        </p:spPr>
        <p:txBody>
          <a:bodyPr/>
          <a:lstStyle/>
          <a:p>
            <a:r>
              <a:rPr lang="en-GB" sz="2400" dirty="0"/>
              <a:t>Open, but not quite</a:t>
            </a:r>
          </a:p>
        </p:txBody>
      </p:sp>
      <p:sp>
        <p:nvSpPr>
          <p:cNvPr id="3" name="Title 2">
            <a:extLst>
              <a:ext uri="{FF2B5EF4-FFF2-40B4-BE49-F238E27FC236}">
                <a16:creationId xmlns:a16="http://schemas.microsoft.com/office/drawing/2014/main" id="{54245EE8-49D3-4839-A44E-D92D615CDE1F}"/>
              </a:ext>
            </a:extLst>
          </p:cNvPr>
          <p:cNvSpPr>
            <a:spLocks noGrp="1"/>
          </p:cNvSpPr>
          <p:nvPr>
            <p:ph type="title"/>
          </p:nvPr>
        </p:nvSpPr>
        <p:spPr>
          <a:xfrm>
            <a:off x="285750" y="4487716"/>
            <a:ext cx="8572500" cy="381000"/>
          </a:xfrm>
        </p:spPr>
        <p:txBody>
          <a:bodyPr/>
          <a:lstStyle/>
          <a:p>
            <a:pPr algn="ctr"/>
            <a:r>
              <a:rPr lang="en-GB" sz="2000" dirty="0"/>
              <a:t>Delivering Open content through a closed system</a:t>
            </a:r>
          </a:p>
        </p:txBody>
      </p:sp>
      <p:sp>
        <p:nvSpPr>
          <p:cNvPr id="4" name="Text Placeholder 3">
            <a:extLst>
              <a:ext uri="{FF2B5EF4-FFF2-40B4-BE49-F238E27FC236}">
                <a16:creationId xmlns:a16="http://schemas.microsoft.com/office/drawing/2014/main" id="{1149F428-246C-4B1C-801F-C4D931BA2559}"/>
              </a:ext>
            </a:extLst>
          </p:cNvPr>
          <p:cNvSpPr>
            <a:spLocks noGrp="1"/>
          </p:cNvSpPr>
          <p:nvPr>
            <p:ph type="body" idx="1"/>
          </p:nvPr>
        </p:nvSpPr>
        <p:spPr>
          <a:xfrm>
            <a:off x="285750" y="751287"/>
            <a:ext cx="4163158" cy="3219450"/>
          </a:xfrm>
        </p:spPr>
        <p:txBody>
          <a:bodyPr/>
          <a:lstStyle/>
          <a:p>
            <a:r>
              <a:rPr lang="en-GB" sz="1600" dirty="0"/>
              <a:t>Prior to release our data can’t implement our desired ‘open’ as we are unsure of the provenance or permission on some of our content.</a:t>
            </a:r>
          </a:p>
          <a:p>
            <a:r>
              <a:rPr lang="en-GB" sz="1600" dirty="0"/>
              <a:t>Gaining permissions and porting existing licenses is complex and time consuming.</a:t>
            </a:r>
          </a:p>
        </p:txBody>
      </p:sp>
      <p:sp>
        <p:nvSpPr>
          <p:cNvPr id="5" name="Slide Number Placeholder 4">
            <a:extLst>
              <a:ext uri="{FF2B5EF4-FFF2-40B4-BE49-F238E27FC236}">
                <a16:creationId xmlns:a16="http://schemas.microsoft.com/office/drawing/2014/main" id="{4E19414B-D7C1-48CB-BB24-8C9DF3D902BC}"/>
              </a:ext>
            </a:extLst>
          </p:cNvPr>
          <p:cNvSpPr>
            <a:spLocks noGrp="1"/>
          </p:cNvSpPr>
          <p:nvPr>
            <p:ph type="sldNum" sz="quarter" idx="2"/>
          </p:nvPr>
        </p:nvSpPr>
        <p:spPr/>
        <p:txBody>
          <a:bodyPr/>
          <a:lstStyle/>
          <a:p>
            <a:fld id="{86CB4B4D-7CA3-9044-876B-883B54F8677D}" type="slidenum">
              <a:rPr lang="en-GB" smtClean="0"/>
              <a:t>6</a:t>
            </a:fld>
            <a:endParaRPr lang="en-GB"/>
          </a:p>
        </p:txBody>
      </p:sp>
      <p:sp>
        <p:nvSpPr>
          <p:cNvPr id="6" name="Text Placeholder 3">
            <a:extLst>
              <a:ext uri="{FF2B5EF4-FFF2-40B4-BE49-F238E27FC236}">
                <a16:creationId xmlns:a16="http://schemas.microsoft.com/office/drawing/2014/main" id="{7354A97F-9693-4F0A-83E0-1E64FE01937B}"/>
              </a:ext>
            </a:extLst>
          </p:cNvPr>
          <p:cNvSpPr txBox="1">
            <a:spLocks/>
          </p:cNvSpPr>
          <p:nvPr/>
        </p:nvSpPr>
        <p:spPr>
          <a:xfrm>
            <a:off x="4602657" y="763948"/>
            <a:ext cx="4163158" cy="3219450"/>
          </a:xfrm>
          <a:prstGeom prst="rect">
            <a:avLst/>
          </a:prstGeom>
          <a:noFill/>
          <a:ln>
            <a:noFill/>
          </a:ln>
        </p:spPr>
        <p:txBody>
          <a:bodyPr spcFirstLastPara="1" wrap="square" lIns="156650" tIns="78300" rIns="156650" bIns="78300" anchor="t" anchorCtr="0"/>
          <a:lstStyle>
            <a:defPPr marR="0" lvl="0" algn="l" rtl="0">
              <a:lnSpc>
                <a:spcPct val="100000"/>
              </a:lnSpc>
              <a:spcBef>
                <a:spcPts val="0"/>
              </a:spcBef>
              <a:spcAft>
                <a:spcPts val="0"/>
              </a:spcAft>
            </a:defPPr>
            <a:lvl1pPr marL="233363" marR="0" lvl="0" indent="-233363" algn="l" rtl="0" eaLnBrk="1" hangingPunct="1">
              <a:lnSpc>
                <a:spcPct val="90000"/>
              </a:lnSpc>
              <a:spcBef>
                <a:spcPts val="700"/>
              </a:spcBef>
              <a:spcAft>
                <a:spcPts val="0"/>
              </a:spcAft>
              <a:buClr>
                <a:srgbClr val="C7AF40"/>
              </a:buClr>
              <a:buSzPts val="2000"/>
              <a:buFont typeface="Arial"/>
              <a:buChar char="▸"/>
              <a:defRPr sz="2000" b="0" i="0" u="none" strike="noStrike" cap="none">
                <a:solidFill>
                  <a:schemeClr val="dk1"/>
                </a:solidFill>
                <a:latin typeface="Bahnschrift" panose="020B0502040204020203" pitchFamily="34" charset="0"/>
                <a:ea typeface="Calibri"/>
                <a:cs typeface="Calibri"/>
                <a:sym typeface="Calibri"/>
              </a:defRPr>
            </a:lvl1pPr>
            <a:lvl2pPr marL="914400" marR="0" lvl="1" indent="-336550" algn="l" rtl="0" eaLnBrk="1" hangingPunct="1">
              <a:lnSpc>
                <a:spcPct val="90000"/>
              </a:lnSpc>
              <a:spcBef>
                <a:spcPts val="400"/>
              </a:spcBef>
              <a:spcAft>
                <a:spcPts val="0"/>
              </a:spcAft>
              <a:buClr>
                <a:srgbClr val="C7AF40"/>
              </a:buClr>
              <a:buSzPts val="1700"/>
              <a:buFont typeface="Arial"/>
              <a:buChar char="▸"/>
              <a:defRPr sz="1700" b="0" i="0" u="none" strike="noStrike" cap="none">
                <a:solidFill>
                  <a:schemeClr val="dk1"/>
                </a:solidFill>
                <a:latin typeface="Bahnschrift" panose="020B0502040204020203" pitchFamily="34" charset="0"/>
                <a:ea typeface="Calibri"/>
                <a:cs typeface="Calibri"/>
                <a:sym typeface="Calibri"/>
              </a:defRPr>
            </a:lvl2pPr>
            <a:lvl3pPr marL="1371600" marR="0" lvl="2" indent="-317500" algn="l" rtl="0" eaLnBrk="1" hangingPunct="1">
              <a:lnSpc>
                <a:spcPct val="90000"/>
              </a:lnSpc>
              <a:spcBef>
                <a:spcPts val="400"/>
              </a:spcBef>
              <a:spcAft>
                <a:spcPts val="0"/>
              </a:spcAft>
              <a:buClr>
                <a:srgbClr val="C7AF40"/>
              </a:buClr>
              <a:buSzPts val="1400"/>
              <a:buFont typeface="Arial"/>
              <a:buChar char="▸"/>
              <a:defRPr sz="1400" b="0" i="0" u="none" strike="noStrike" cap="none">
                <a:solidFill>
                  <a:schemeClr val="dk1"/>
                </a:solidFill>
                <a:latin typeface="Bahnschrift" panose="020B0502040204020203" pitchFamily="34" charset="0"/>
                <a:ea typeface="Calibri"/>
                <a:cs typeface="Calibri"/>
                <a:sym typeface="Calibri"/>
              </a:defRPr>
            </a:lvl3pPr>
            <a:lvl4pPr marL="1828800" marR="0" lvl="3"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Bahnschrift" panose="020B0502040204020203" pitchFamily="34" charset="0"/>
                <a:ea typeface="Calibri"/>
                <a:cs typeface="Calibri"/>
                <a:sym typeface="Calibri"/>
              </a:defRPr>
            </a:lvl4pPr>
            <a:lvl5pPr marL="2286000" marR="0" lvl="4" indent="-311150" algn="l" rtl="0" eaLnBrk="1" hangingPunct="1">
              <a:lnSpc>
                <a:spcPct val="90000"/>
              </a:lnSpc>
              <a:spcBef>
                <a:spcPts val="400"/>
              </a:spcBef>
              <a:spcAft>
                <a:spcPts val="0"/>
              </a:spcAft>
              <a:buClr>
                <a:srgbClr val="C7AF40"/>
              </a:buClr>
              <a:buSzPts val="1300"/>
              <a:buFont typeface="Arial"/>
              <a:buChar char="▸"/>
              <a:defRPr sz="1300" b="0" i="0" u="none" strike="noStrike" cap="none">
                <a:solidFill>
                  <a:schemeClr val="dk1"/>
                </a:solidFill>
                <a:latin typeface="Bahnschrift" panose="020B0502040204020203" pitchFamily="34" charset="0"/>
                <a:ea typeface="Calibri"/>
                <a:cs typeface="Calibri"/>
                <a:sym typeface="Calibri"/>
              </a:defRPr>
            </a:lvl5pPr>
            <a:lvl6pPr marL="2743200" marR="0" lvl="5"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eaLnBrk="1" hangingPunct="1">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r>
              <a:rPr lang="en-GB" sz="1600" dirty="0"/>
              <a:t>Data needs to be kept secure during development</a:t>
            </a:r>
          </a:p>
          <a:p>
            <a:r>
              <a:rPr lang="en-GB" sz="1600" dirty="0"/>
              <a:t>Maps produced with our layers by our customers are highly confidential.</a:t>
            </a:r>
          </a:p>
          <a:p>
            <a:r>
              <a:rPr lang="en-GB" sz="1600" dirty="0"/>
              <a:t>Users content is generally confidential</a:t>
            </a:r>
          </a:p>
        </p:txBody>
      </p:sp>
      <p:pic>
        <p:nvPicPr>
          <p:cNvPr id="8" name="Picture 7" descr="A picture containing table&#10;&#10;Description automatically generated">
            <a:extLst>
              <a:ext uri="{FF2B5EF4-FFF2-40B4-BE49-F238E27FC236}">
                <a16:creationId xmlns:a16="http://schemas.microsoft.com/office/drawing/2014/main" id="{D85FF793-A5BF-4A5B-BF1F-952303F631A0}"/>
              </a:ext>
            </a:extLst>
          </p:cNvPr>
          <p:cNvPicPr>
            <a:picLocks noChangeAspect="1"/>
          </p:cNvPicPr>
          <p:nvPr/>
        </p:nvPicPr>
        <p:blipFill rotWithShape="1">
          <a:blip r:embed="rId2"/>
          <a:srcRect b="14501"/>
          <a:stretch/>
        </p:blipFill>
        <p:spPr>
          <a:xfrm>
            <a:off x="1917050" y="2128659"/>
            <a:ext cx="4741767" cy="2638604"/>
          </a:xfrm>
          <a:prstGeom prst="rect">
            <a:avLst/>
          </a:prstGeom>
        </p:spPr>
      </p:pic>
      <p:pic>
        <p:nvPicPr>
          <p:cNvPr id="1026" name="Picture 2" descr="Image result for odi open data supporter">
            <a:extLst>
              <a:ext uri="{FF2B5EF4-FFF2-40B4-BE49-F238E27FC236}">
                <a16:creationId xmlns:a16="http://schemas.microsoft.com/office/drawing/2014/main" id="{D82CDA33-8855-41D0-ABE7-F8599036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401" y="4084851"/>
            <a:ext cx="944849" cy="819512"/>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83606F5-CDD0-47F7-AA6D-E83F76E3949D}"/>
              </a:ext>
            </a:extLst>
          </p:cNvPr>
          <p:cNvSpPr/>
          <p:nvPr/>
        </p:nvSpPr>
        <p:spPr>
          <a:xfrm>
            <a:off x="3595611" y="2713265"/>
            <a:ext cx="1745133" cy="296972"/>
          </a:xfrm>
          <a:custGeom>
            <a:avLst/>
            <a:gdLst>
              <a:gd name="connsiteX0" fmla="*/ 1759284 w 1759284"/>
              <a:gd name="connsiteY0" fmla="*/ 161983 h 356192"/>
              <a:gd name="connsiteX1" fmla="*/ 1063369 w 1759284"/>
              <a:gd name="connsiteY1" fmla="*/ 142 h 356192"/>
              <a:gd name="connsiteX2" fmla="*/ 35680 w 1759284"/>
              <a:gd name="connsiteY2" fmla="*/ 186259 h 356192"/>
              <a:gd name="connsiteX3" fmla="*/ 335086 w 1759284"/>
              <a:gd name="connsiteY3" fmla="*/ 356192 h 356192"/>
              <a:gd name="connsiteX0" fmla="*/ 1745133 w 1745133"/>
              <a:gd name="connsiteY0" fmla="*/ 242834 h 437043"/>
              <a:gd name="connsiteX1" fmla="*/ 822641 w 1745133"/>
              <a:gd name="connsiteY1" fmla="*/ 73 h 437043"/>
              <a:gd name="connsiteX2" fmla="*/ 21529 w 1745133"/>
              <a:gd name="connsiteY2" fmla="*/ 267110 h 437043"/>
              <a:gd name="connsiteX3" fmla="*/ 320935 w 1745133"/>
              <a:gd name="connsiteY3" fmla="*/ 437043 h 437043"/>
              <a:gd name="connsiteX0" fmla="*/ 1745133 w 1745133"/>
              <a:gd name="connsiteY0" fmla="*/ 244334 h 438543"/>
              <a:gd name="connsiteX1" fmla="*/ 822641 w 1745133"/>
              <a:gd name="connsiteY1" fmla="*/ 1573 h 438543"/>
              <a:gd name="connsiteX2" fmla="*/ 21529 w 1745133"/>
              <a:gd name="connsiteY2" fmla="*/ 268610 h 438543"/>
              <a:gd name="connsiteX3" fmla="*/ 320935 w 1745133"/>
              <a:gd name="connsiteY3" fmla="*/ 438543 h 438543"/>
              <a:gd name="connsiteX0" fmla="*/ 1745133 w 1745133"/>
              <a:gd name="connsiteY0" fmla="*/ 133121 h 327330"/>
              <a:gd name="connsiteX1" fmla="*/ 822641 w 1745133"/>
              <a:gd name="connsiteY1" fmla="*/ 3649 h 327330"/>
              <a:gd name="connsiteX2" fmla="*/ 21529 w 1745133"/>
              <a:gd name="connsiteY2" fmla="*/ 157397 h 327330"/>
              <a:gd name="connsiteX3" fmla="*/ 320935 w 1745133"/>
              <a:gd name="connsiteY3" fmla="*/ 327330 h 327330"/>
              <a:gd name="connsiteX0" fmla="*/ 1745133 w 1745133"/>
              <a:gd name="connsiteY0" fmla="*/ 102763 h 296972"/>
              <a:gd name="connsiteX1" fmla="*/ 822641 w 1745133"/>
              <a:gd name="connsiteY1" fmla="*/ 5659 h 296972"/>
              <a:gd name="connsiteX2" fmla="*/ 21529 w 1745133"/>
              <a:gd name="connsiteY2" fmla="*/ 127039 h 296972"/>
              <a:gd name="connsiteX3" fmla="*/ 320935 w 1745133"/>
              <a:gd name="connsiteY3" fmla="*/ 296972 h 296972"/>
            </a:gdLst>
            <a:ahLst/>
            <a:cxnLst>
              <a:cxn ang="0">
                <a:pos x="connsiteX0" y="connsiteY0"/>
              </a:cxn>
              <a:cxn ang="0">
                <a:pos x="connsiteX1" y="connsiteY1"/>
              </a:cxn>
              <a:cxn ang="0">
                <a:pos x="connsiteX2" y="connsiteY2"/>
              </a:cxn>
              <a:cxn ang="0">
                <a:pos x="connsiteX3" y="connsiteY3"/>
              </a:cxn>
            </a:cxnLst>
            <a:rect l="l" t="t" r="r" b="b"/>
            <a:pathLst>
              <a:path w="1745133" h="296972">
                <a:moveTo>
                  <a:pt x="1745133" y="102763"/>
                </a:moveTo>
                <a:cubicBezTo>
                  <a:pt x="1540809" y="19819"/>
                  <a:pt x="1465958" y="-14571"/>
                  <a:pt x="822641" y="5659"/>
                </a:cubicBezTo>
                <a:cubicBezTo>
                  <a:pt x="179324" y="25889"/>
                  <a:pt x="105147" y="78487"/>
                  <a:pt x="21529" y="127039"/>
                </a:cubicBezTo>
                <a:cubicBezTo>
                  <a:pt x="-62089" y="175591"/>
                  <a:pt x="110541" y="241676"/>
                  <a:pt x="320935" y="296972"/>
                </a:cubicBezTo>
              </a:path>
            </a:pathLst>
          </a:custGeom>
          <a:noFill/>
          <a:ln w="38100">
            <a:solidFill>
              <a:srgbClr val="60984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934033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A1BDB-85A5-4EBB-BBBE-D8099D74DB7D}"/>
              </a:ext>
            </a:extLst>
          </p:cNvPr>
          <p:cNvSpPr>
            <a:spLocks noGrp="1"/>
          </p:cNvSpPr>
          <p:nvPr>
            <p:ph type="body" sz="quarter" idx="13"/>
          </p:nvPr>
        </p:nvSpPr>
        <p:spPr>
          <a:xfrm>
            <a:off x="2655656" y="102037"/>
            <a:ext cx="5636202" cy="453595"/>
          </a:xfrm>
        </p:spPr>
        <p:txBody>
          <a:bodyPr/>
          <a:lstStyle/>
          <a:p>
            <a:r>
              <a:rPr lang="en-GB" sz="2400" dirty="0"/>
              <a:t>Bootstrapping our requirements… </a:t>
            </a:r>
          </a:p>
        </p:txBody>
      </p:sp>
      <p:sp>
        <p:nvSpPr>
          <p:cNvPr id="3" name="Title 2">
            <a:extLst>
              <a:ext uri="{FF2B5EF4-FFF2-40B4-BE49-F238E27FC236}">
                <a16:creationId xmlns:a16="http://schemas.microsoft.com/office/drawing/2014/main" id="{21DA315F-FA52-4D62-938B-99EAF2D7DBA7}"/>
              </a:ext>
            </a:extLst>
          </p:cNvPr>
          <p:cNvSpPr>
            <a:spLocks noGrp="1"/>
          </p:cNvSpPr>
          <p:nvPr>
            <p:ph type="title"/>
          </p:nvPr>
        </p:nvSpPr>
        <p:spPr>
          <a:xfrm>
            <a:off x="285750" y="4331351"/>
            <a:ext cx="5402951" cy="573011"/>
          </a:xfrm>
        </p:spPr>
        <p:txBody>
          <a:bodyPr/>
          <a:lstStyle/>
          <a:p>
            <a:r>
              <a:rPr lang="en-GB" dirty="0"/>
              <a:t>With minimal changes we run version 2.10rc5 with many of the required features</a:t>
            </a:r>
          </a:p>
        </p:txBody>
      </p:sp>
      <p:sp>
        <p:nvSpPr>
          <p:cNvPr id="4" name="Text Placeholder 3">
            <a:extLst>
              <a:ext uri="{FF2B5EF4-FFF2-40B4-BE49-F238E27FC236}">
                <a16:creationId xmlns:a16="http://schemas.microsoft.com/office/drawing/2014/main" id="{1F9CF4B6-B17D-4934-81A8-63EC866FAB65}"/>
              </a:ext>
            </a:extLst>
          </p:cNvPr>
          <p:cNvSpPr>
            <a:spLocks noGrp="1"/>
          </p:cNvSpPr>
          <p:nvPr>
            <p:ph type="body" idx="1"/>
          </p:nvPr>
        </p:nvSpPr>
        <p:spPr>
          <a:xfrm>
            <a:off x="151726" y="869471"/>
            <a:ext cx="5322031" cy="749060"/>
          </a:xfrm>
        </p:spPr>
        <p:txBody>
          <a:bodyPr/>
          <a:lstStyle/>
          <a:p>
            <a:pPr marL="0" indent="0">
              <a:buNone/>
            </a:pPr>
            <a:r>
              <a:rPr lang="en-GB" sz="1600" dirty="0" err="1"/>
              <a:t>GeoNode</a:t>
            </a:r>
            <a:r>
              <a:rPr lang="en-GB" sz="1600" dirty="0"/>
              <a:t> permissions system for managing access at group and individual level.</a:t>
            </a:r>
          </a:p>
          <a:p>
            <a:pPr marL="0" indent="0">
              <a:buNone/>
            </a:pPr>
            <a:endParaRPr lang="en-GB" sz="1600" dirty="0"/>
          </a:p>
        </p:txBody>
      </p:sp>
      <p:sp>
        <p:nvSpPr>
          <p:cNvPr id="5" name="Slide Number Placeholder 4">
            <a:extLst>
              <a:ext uri="{FF2B5EF4-FFF2-40B4-BE49-F238E27FC236}">
                <a16:creationId xmlns:a16="http://schemas.microsoft.com/office/drawing/2014/main" id="{8AEE3786-2300-448A-A9D9-EAC4F3460C5F}"/>
              </a:ext>
            </a:extLst>
          </p:cNvPr>
          <p:cNvSpPr>
            <a:spLocks noGrp="1"/>
          </p:cNvSpPr>
          <p:nvPr>
            <p:ph type="sldNum" sz="quarter" idx="2"/>
          </p:nvPr>
        </p:nvSpPr>
        <p:spPr/>
        <p:txBody>
          <a:bodyPr/>
          <a:lstStyle/>
          <a:p>
            <a:fld id="{86CB4B4D-7CA3-9044-876B-883B54F8677D}" type="slidenum">
              <a:rPr lang="en-GB" smtClean="0"/>
              <a:t>7</a:t>
            </a:fld>
            <a:endParaRPr lang="en-GB"/>
          </a:p>
        </p:txBody>
      </p:sp>
      <p:pic>
        <p:nvPicPr>
          <p:cNvPr id="8" name="Picture 7">
            <a:extLst>
              <a:ext uri="{FF2B5EF4-FFF2-40B4-BE49-F238E27FC236}">
                <a16:creationId xmlns:a16="http://schemas.microsoft.com/office/drawing/2014/main" id="{BB11FCE2-0D3D-4659-A562-A22A4E87C171}"/>
              </a:ext>
            </a:extLst>
          </p:cNvPr>
          <p:cNvPicPr>
            <a:picLocks noChangeAspect="1"/>
          </p:cNvPicPr>
          <p:nvPr/>
        </p:nvPicPr>
        <p:blipFill>
          <a:blip r:embed="rId3"/>
          <a:stretch>
            <a:fillRect/>
          </a:stretch>
        </p:blipFill>
        <p:spPr>
          <a:xfrm>
            <a:off x="5764360" y="869471"/>
            <a:ext cx="3227914" cy="4034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9" name="Table 8">
            <a:extLst>
              <a:ext uri="{FF2B5EF4-FFF2-40B4-BE49-F238E27FC236}">
                <a16:creationId xmlns:a16="http://schemas.microsoft.com/office/drawing/2014/main" id="{C34D5907-44F8-48E1-B904-19FE456EDF42}"/>
              </a:ext>
            </a:extLst>
          </p:cNvPr>
          <p:cNvGraphicFramePr>
            <a:graphicFrameLocks noGrp="1"/>
          </p:cNvGraphicFramePr>
          <p:nvPr>
            <p:extLst>
              <p:ext uri="{D42A27DB-BD31-4B8C-83A1-F6EECF244321}">
                <p14:modId xmlns:p14="http://schemas.microsoft.com/office/powerpoint/2010/main" val="3934829990"/>
              </p:ext>
            </p:extLst>
          </p:nvPr>
        </p:nvGraphicFramePr>
        <p:xfrm>
          <a:off x="196267" y="1830070"/>
          <a:ext cx="5322032" cy="2138680"/>
        </p:xfrm>
        <a:graphic>
          <a:graphicData uri="http://schemas.openxmlformats.org/drawingml/2006/table">
            <a:tbl>
              <a:tblPr firstRow="1" bandRow="1">
                <a:tableStyleId>{7D1950D0-A4CB-49B1-9FA4-8083D08C6A95}</a:tableStyleId>
              </a:tblPr>
              <a:tblGrid>
                <a:gridCol w="2661016">
                  <a:extLst>
                    <a:ext uri="{9D8B030D-6E8A-4147-A177-3AD203B41FA5}">
                      <a16:colId xmlns:a16="http://schemas.microsoft.com/office/drawing/2014/main" val="1790169452"/>
                    </a:ext>
                  </a:extLst>
                </a:gridCol>
                <a:gridCol w="2661016">
                  <a:extLst>
                    <a:ext uri="{9D8B030D-6E8A-4147-A177-3AD203B41FA5}">
                      <a16:colId xmlns:a16="http://schemas.microsoft.com/office/drawing/2014/main" val="2100583852"/>
                    </a:ext>
                  </a:extLst>
                </a:gridCol>
              </a:tblGrid>
              <a:tr h="370840">
                <a:tc>
                  <a:txBody>
                    <a:bodyPr/>
                    <a:lstStyle/>
                    <a:p>
                      <a:pPr marL="0" indent="0">
                        <a:buNone/>
                      </a:pPr>
                      <a:r>
                        <a:rPr lang="en-GB" sz="1400" dirty="0"/>
                        <a:t>Require login to see resources</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t>Lockdown = True</a:t>
                      </a:r>
                    </a:p>
                    <a:p>
                      <a:endParaRPr lang="en-GB" dirty="0"/>
                    </a:p>
                  </a:txBody>
                  <a:tcPr/>
                </a:tc>
                <a:extLst>
                  <a:ext uri="{0D108BD9-81ED-4DB2-BD59-A6C34878D82A}">
                    <a16:rowId xmlns:a16="http://schemas.microsoft.com/office/drawing/2014/main" val="1741627462"/>
                  </a:ext>
                </a:extLst>
              </a:tr>
              <a:tr h="370840">
                <a:tc>
                  <a:txBody>
                    <a:bodyPr/>
                    <a:lstStyle/>
                    <a:p>
                      <a:r>
                        <a:rPr lang="en-GB" sz="1400" dirty="0"/>
                        <a:t>Not Open by default </a:t>
                      </a:r>
                      <a:endParaRPr lang="en-GB" dirty="0"/>
                    </a:p>
                  </a:txBody>
                  <a:tcPr/>
                </a:tc>
                <a:tc>
                  <a:txBody>
                    <a:bodyPr/>
                    <a:lstStyle/>
                    <a:p>
                      <a:r>
                        <a:rPr lang="en-GB" sz="1400" dirty="0"/>
                        <a:t>Group Management settings</a:t>
                      </a:r>
                      <a:endParaRPr lang="en-GB" dirty="0"/>
                    </a:p>
                  </a:txBody>
                  <a:tcPr/>
                </a:tc>
                <a:extLst>
                  <a:ext uri="{0D108BD9-81ED-4DB2-BD59-A6C34878D82A}">
                    <a16:rowId xmlns:a16="http://schemas.microsoft.com/office/drawing/2014/main" val="4245688293"/>
                  </a:ext>
                </a:extLst>
              </a:tr>
              <a:tr h="370840">
                <a:tc>
                  <a:txBody>
                    <a:bodyPr/>
                    <a:lstStyle/>
                    <a:p>
                      <a:r>
                        <a:rPr lang="en-GB" sz="1400" dirty="0"/>
                        <a:t>Template Modifications </a:t>
                      </a:r>
                      <a:endParaRPr lang="en-GB" dirty="0"/>
                    </a:p>
                  </a:txBody>
                  <a:tcPr/>
                </a:tc>
                <a:tc>
                  <a:txBody>
                    <a:bodyPr/>
                    <a:lstStyle/>
                    <a:p>
                      <a:r>
                        <a:rPr lang="en-GB" dirty="0"/>
                        <a:t>Hide about section with users and groups from navbar and info on landing page</a:t>
                      </a:r>
                    </a:p>
                  </a:txBody>
                  <a:tcPr/>
                </a:tc>
                <a:extLst>
                  <a:ext uri="{0D108BD9-81ED-4DB2-BD59-A6C34878D82A}">
                    <a16:rowId xmlns:a16="http://schemas.microsoft.com/office/drawing/2014/main" val="2600716663"/>
                  </a:ext>
                </a:extLst>
              </a:tr>
              <a:tr h="370840">
                <a:tc>
                  <a:txBody>
                    <a:bodyPr/>
                    <a:lstStyle/>
                    <a:p>
                      <a:r>
                        <a:rPr lang="en-GB" sz="1400" dirty="0"/>
                        <a:t>Look and Feel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sym typeface="Wingdings" panose="05000000000000000000" pitchFamily="2" charset="2"/>
                        </a:rPr>
                        <a:t>MapStore2</a:t>
                      </a:r>
                      <a:endParaRPr lang="en-GB" sz="1400" dirty="0"/>
                    </a:p>
                    <a:p>
                      <a:endParaRPr lang="en-GB" dirty="0"/>
                    </a:p>
                  </a:txBody>
                  <a:tcPr/>
                </a:tc>
                <a:extLst>
                  <a:ext uri="{0D108BD9-81ED-4DB2-BD59-A6C34878D82A}">
                    <a16:rowId xmlns:a16="http://schemas.microsoft.com/office/drawing/2014/main" val="624088726"/>
                  </a:ext>
                </a:extLst>
              </a:tr>
            </a:tbl>
          </a:graphicData>
        </a:graphic>
      </p:graphicFrame>
    </p:spTree>
    <p:extLst>
      <p:ext uri="{BB962C8B-B14F-4D97-AF65-F5344CB8AC3E}">
        <p14:creationId xmlns:p14="http://schemas.microsoft.com/office/powerpoint/2010/main" val="34159113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F2A0F-CE26-4BCD-BA86-9EBDA887A789}"/>
              </a:ext>
            </a:extLst>
          </p:cNvPr>
          <p:cNvSpPr/>
          <p:nvPr/>
        </p:nvSpPr>
        <p:spPr>
          <a:xfrm>
            <a:off x="0" y="714342"/>
            <a:ext cx="9144000" cy="4404882"/>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19030ED5-BF8E-4FF2-AE7B-98A96BE55EF2}"/>
              </a:ext>
            </a:extLst>
          </p:cNvPr>
          <p:cNvSpPr>
            <a:spLocks noGrp="1"/>
          </p:cNvSpPr>
          <p:nvPr>
            <p:ph type="body" sz="quarter" idx="13"/>
          </p:nvPr>
        </p:nvSpPr>
        <p:spPr>
          <a:xfrm>
            <a:off x="2507673" y="102037"/>
            <a:ext cx="5636202" cy="453595"/>
          </a:xfrm>
        </p:spPr>
        <p:txBody>
          <a:bodyPr/>
          <a:lstStyle/>
          <a:p>
            <a:r>
              <a:rPr lang="en-GB" sz="2400" dirty="0"/>
              <a:t>MapStore2 </a:t>
            </a:r>
            <a:r>
              <a:rPr lang="en-GB" sz="2400" dirty="0" err="1"/>
              <a:t>GeoNode</a:t>
            </a:r>
            <a:r>
              <a:rPr lang="en-GB" sz="2400" dirty="0"/>
              <a:t> Integration</a:t>
            </a:r>
          </a:p>
        </p:txBody>
      </p:sp>
      <p:sp>
        <p:nvSpPr>
          <p:cNvPr id="5" name="Slide Number Placeholder 4">
            <a:extLst>
              <a:ext uri="{FF2B5EF4-FFF2-40B4-BE49-F238E27FC236}">
                <a16:creationId xmlns:a16="http://schemas.microsoft.com/office/drawing/2014/main" id="{7761991A-006F-4A95-8C51-A1C1BC1E8CFF}"/>
              </a:ext>
            </a:extLst>
          </p:cNvPr>
          <p:cNvSpPr>
            <a:spLocks noGrp="1"/>
          </p:cNvSpPr>
          <p:nvPr>
            <p:ph type="sldNum" sz="quarter" idx="2"/>
          </p:nvPr>
        </p:nvSpPr>
        <p:spPr/>
        <p:txBody>
          <a:bodyPr/>
          <a:lstStyle/>
          <a:p>
            <a:fld id="{86CB4B4D-7CA3-9044-876B-883B54F8677D}" type="slidenum">
              <a:rPr lang="en-GB" smtClean="0"/>
              <a:t>8</a:t>
            </a:fld>
            <a:endParaRPr lang="en-GB"/>
          </a:p>
        </p:txBody>
      </p:sp>
      <p:pic>
        <p:nvPicPr>
          <p:cNvPr id="6" name="GeoNode2019_Large">
            <a:hlinkClick r:id="" action="ppaction://media"/>
            <a:extLst>
              <a:ext uri="{FF2B5EF4-FFF2-40B4-BE49-F238E27FC236}">
                <a16:creationId xmlns:a16="http://schemas.microsoft.com/office/drawing/2014/main" id="{701331EF-435A-4688-8DDB-C08B77598E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1" y="738618"/>
            <a:ext cx="7649502" cy="4302845"/>
          </a:xfrm>
          <a:prstGeom prst="rect">
            <a:avLst/>
          </a:prstGeom>
        </p:spPr>
      </p:pic>
    </p:spTree>
    <p:extLst>
      <p:ext uri="{BB962C8B-B14F-4D97-AF65-F5344CB8AC3E}">
        <p14:creationId xmlns:p14="http://schemas.microsoft.com/office/powerpoint/2010/main" val="33542281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71667C-53BD-4C26-BCB3-E7CEBFF7A490}"/>
              </a:ext>
            </a:extLst>
          </p:cNvPr>
          <p:cNvSpPr>
            <a:spLocks noGrp="1"/>
          </p:cNvSpPr>
          <p:nvPr>
            <p:ph type="body" sz="quarter" idx="13"/>
          </p:nvPr>
        </p:nvSpPr>
        <p:spPr>
          <a:xfrm>
            <a:off x="2745066" y="102037"/>
            <a:ext cx="5636202" cy="453595"/>
          </a:xfrm>
        </p:spPr>
        <p:txBody>
          <a:bodyPr/>
          <a:lstStyle/>
          <a:p>
            <a:r>
              <a:rPr lang="en-GB" sz="2400" dirty="0"/>
              <a:t>Conclusion</a:t>
            </a:r>
          </a:p>
        </p:txBody>
      </p:sp>
      <p:sp>
        <p:nvSpPr>
          <p:cNvPr id="4" name="Text Placeholder 3">
            <a:extLst>
              <a:ext uri="{FF2B5EF4-FFF2-40B4-BE49-F238E27FC236}">
                <a16:creationId xmlns:a16="http://schemas.microsoft.com/office/drawing/2014/main" id="{D5CB8845-FDC8-4E66-A502-ADC10EEABF7E}"/>
              </a:ext>
            </a:extLst>
          </p:cNvPr>
          <p:cNvSpPr>
            <a:spLocks noGrp="1"/>
          </p:cNvSpPr>
          <p:nvPr>
            <p:ph type="body" idx="1"/>
          </p:nvPr>
        </p:nvSpPr>
        <p:spPr>
          <a:xfrm>
            <a:off x="0" y="764868"/>
            <a:ext cx="5639330" cy="4139495"/>
          </a:xfrm>
        </p:spPr>
        <p:txBody>
          <a:bodyPr/>
          <a:lstStyle/>
          <a:p>
            <a:r>
              <a:rPr lang="en-GB" sz="1600" dirty="0"/>
              <a:t>Highlights</a:t>
            </a:r>
          </a:p>
          <a:p>
            <a:pPr lvl="1"/>
            <a:r>
              <a:rPr lang="en-GB" sz="1400" dirty="0"/>
              <a:t>We have successfully utilised </a:t>
            </a:r>
            <a:r>
              <a:rPr lang="en-GB" sz="1400" dirty="0" err="1"/>
              <a:t>GeoNode</a:t>
            </a:r>
            <a:r>
              <a:rPr lang="en-GB" sz="1400" dirty="0"/>
              <a:t> to bootstrap the functionality to provide basic cloud mapping functionality.</a:t>
            </a:r>
          </a:p>
          <a:p>
            <a:pPr lvl="1"/>
            <a:r>
              <a:rPr lang="en-GB" sz="1400" dirty="0"/>
              <a:t>OGC webservices with basic authentication work well.</a:t>
            </a:r>
          </a:p>
          <a:p>
            <a:pPr lvl="1"/>
            <a:r>
              <a:rPr lang="en-GB" sz="1400" dirty="0" err="1"/>
              <a:t>MapStore</a:t>
            </a:r>
            <a:r>
              <a:rPr lang="en-GB" sz="1400" dirty="0"/>
              <a:t> 2 UI well received</a:t>
            </a:r>
          </a:p>
          <a:p>
            <a:pPr lvl="1"/>
            <a:r>
              <a:rPr lang="en-GB" sz="1400" dirty="0"/>
              <a:t>Dashboard functionality useful although very basic and lacks industry standard graph functionalities (</a:t>
            </a:r>
            <a:r>
              <a:rPr lang="en-GB" sz="1400" dirty="0" err="1"/>
              <a:t>i.e</a:t>
            </a:r>
            <a:r>
              <a:rPr lang="en-GB" sz="1400" dirty="0"/>
              <a:t> </a:t>
            </a:r>
            <a:r>
              <a:rPr lang="en-GB" sz="1400" dirty="0" err="1"/>
              <a:t>Plotly</a:t>
            </a:r>
            <a:r>
              <a:rPr lang="en-GB" sz="1400" dirty="0"/>
              <a:t> as implemented in QGIS3)</a:t>
            </a:r>
          </a:p>
          <a:p>
            <a:r>
              <a:rPr lang="en-GB" sz="1600" dirty="0"/>
              <a:t>Work to be done</a:t>
            </a:r>
          </a:p>
          <a:p>
            <a:pPr lvl="1"/>
            <a:r>
              <a:rPr lang="en-GB" sz="1400" dirty="0"/>
              <a:t>Our requirements to be confidential and secure by default.</a:t>
            </a:r>
          </a:p>
          <a:p>
            <a:pPr lvl="1"/>
            <a:r>
              <a:rPr lang="en-GB" sz="1400" dirty="0"/>
              <a:t>Users and Groups not flexible</a:t>
            </a:r>
          </a:p>
          <a:p>
            <a:pPr lvl="1"/>
            <a:r>
              <a:rPr lang="en-GB" sz="1400" dirty="0"/>
              <a:t>Multi-tenancy not properly </a:t>
            </a:r>
            <a:r>
              <a:rPr lang="en-GB" sz="1400" dirty="0" err="1"/>
              <a:t>implimend</a:t>
            </a:r>
            <a:r>
              <a:rPr lang="en-GB" sz="1400" dirty="0"/>
              <a:t>?</a:t>
            </a:r>
          </a:p>
          <a:p>
            <a:pPr lvl="1"/>
            <a:r>
              <a:rPr lang="en-GB" sz="1400" dirty="0"/>
              <a:t>Saving filtered map content and custom styles a basic requirement to enable to system to go beyond a </a:t>
            </a:r>
            <a:r>
              <a:rPr lang="en-GB" sz="1400" dirty="0" err="1"/>
              <a:t>catalog</a:t>
            </a:r>
            <a:r>
              <a:rPr lang="en-GB" sz="1400" dirty="0"/>
              <a:t>/visualisation tool.</a:t>
            </a:r>
          </a:p>
          <a:p>
            <a:pPr lvl="1"/>
            <a:r>
              <a:rPr lang="en-GB" sz="1400" dirty="0"/>
              <a:t>Security for private content needs to be by default</a:t>
            </a:r>
          </a:p>
          <a:p>
            <a:pPr lvl="1"/>
            <a:endParaRPr lang="en-GB" sz="1400" dirty="0"/>
          </a:p>
          <a:p>
            <a:endParaRPr lang="en-GB" sz="1600" dirty="0"/>
          </a:p>
        </p:txBody>
      </p:sp>
      <p:sp>
        <p:nvSpPr>
          <p:cNvPr id="5" name="Slide Number Placeholder 4">
            <a:extLst>
              <a:ext uri="{FF2B5EF4-FFF2-40B4-BE49-F238E27FC236}">
                <a16:creationId xmlns:a16="http://schemas.microsoft.com/office/drawing/2014/main" id="{E32B6E7E-D056-4018-8E01-9B947093E338}"/>
              </a:ext>
            </a:extLst>
          </p:cNvPr>
          <p:cNvSpPr>
            <a:spLocks noGrp="1"/>
          </p:cNvSpPr>
          <p:nvPr>
            <p:ph type="sldNum" sz="quarter" idx="2"/>
          </p:nvPr>
        </p:nvSpPr>
        <p:spPr/>
        <p:txBody>
          <a:bodyPr/>
          <a:lstStyle/>
          <a:p>
            <a:fld id="{86CB4B4D-7CA3-9044-876B-883B54F8677D}" type="slidenum">
              <a:rPr lang="en-GB" smtClean="0"/>
              <a:t>9</a:t>
            </a:fld>
            <a:endParaRPr lang="en-GB"/>
          </a:p>
        </p:txBody>
      </p:sp>
      <p:pic>
        <p:nvPicPr>
          <p:cNvPr id="6" name="Picture 5" descr="A screenshot of a video game&#10;&#10;Description automatically generated">
            <a:extLst>
              <a:ext uri="{FF2B5EF4-FFF2-40B4-BE49-F238E27FC236}">
                <a16:creationId xmlns:a16="http://schemas.microsoft.com/office/drawing/2014/main" id="{1AB6FBF4-84CF-4EAF-9545-E616AC058D94}"/>
              </a:ext>
            </a:extLst>
          </p:cNvPr>
          <p:cNvPicPr>
            <a:picLocks noChangeAspect="1"/>
          </p:cNvPicPr>
          <p:nvPr/>
        </p:nvPicPr>
        <p:blipFill>
          <a:blip r:embed="rId2"/>
          <a:stretch>
            <a:fillRect/>
          </a:stretch>
        </p:blipFill>
        <p:spPr>
          <a:xfrm>
            <a:off x="5534160" y="2994629"/>
            <a:ext cx="3571384" cy="1772634"/>
          </a:xfrm>
          <a:prstGeom prst="rect">
            <a:avLst/>
          </a:prstGeom>
        </p:spPr>
      </p:pic>
      <p:pic>
        <p:nvPicPr>
          <p:cNvPr id="2050" name="Picture 2" descr="Image result for locked data image">
            <a:extLst>
              <a:ext uri="{FF2B5EF4-FFF2-40B4-BE49-F238E27FC236}">
                <a16:creationId xmlns:a16="http://schemas.microsoft.com/office/drawing/2014/main" id="{DECF2EC0-2025-441F-9778-3D414E6D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349" y="1197874"/>
            <a:ext cx="1349006" cy="134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57050"/>
      </p:ext>
    </p:extLst>
  </p:cSld>
  <p:clrMapOvr>
    <a:masterClrMapping/>
  </p:clrMapOvr>
  <p:transition spd="med"/>
</p:sld>
</file>

<file path=ppt/theme/theme1.xml><?xml version="1.0" encoding="utf-8"?>
<a:theme xmlns:a="http://schemas.openxmlformats.org/drawingml/2006/main" name="MapStand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apStand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MapStand Presentation.potx</Template>
  <TotalTime>7487</TotalTime>
  <Words>675</Words>
  <Application>Microsoft Office PowerPoint</Application>
  <PresentationFormat>On-screen Show (16:9)</PresentationFormat>
  <Paragraphs>95</Paragraphs>
  <Slides>9</Slides>
  <Notes>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Bahnschrift</vt:lpstr>
      <vt:lpstr>Bahnschrift SemiBold</vt:lpstr>
      <vt:lpstr>Calibri</vt:lpstr>
      <vt:lpstr>Wingdings</vt:lpstr>
      <vt:lpstr>MapStand Presentation</vt:lpstr>
      <vt:lpstr>1_MapStand Presentation</vt:lpstr>
      <vt:lpstr>MapStand Global Activity Map Bootstrapping a SaaS Subscription business using GeoNode</vt:lpstr>
      <vt:lpstr>PowerPoint Presentation</vt:lpstr>
      <vt:lpstr>PowerPoint Presentation</vt:lpstr>
      <vt:lpstr>PowerPoint Presentation</vt:lpstr>
      <vt:lpstr>PowerPoint Presentation</vt:lpstr>
      <vt:lpstr>Delivering Open content through a closed system</vt:lpstr>
      <vt:lpstr>With minimal changes we run version 2.10rc5 with many of the required features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dc:creator>
  <cp:lastModifiedBy>Francis Cram</cp:lastModifiedBy>
  <cp:revision>165</cp:revision>
  <dcterms:modified xsi:type="dcterms:W3CDTF">2019-06-11T12:46:28Z</dcterms:modified>
</cp:coreProperties>
</file>